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67" r:id="rId2"/>
    <p:sldId id="256" r:id="rId3"/>
    <p:sldId id="258" r:id="rId4"/>
    <p:sldId id="257" r:id="rId5"/>
    <p:sldId id="265" r:id="rId6"/>
    <p:sldId id="260" r:id="rId7"/>
    <p:sldId id="263" r:id="rId8"/>
    <p:sldId id="264" r:id="rId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93" d="100"/>
          <a:sy n="93" d="100"/>
        </p:scale>
        <p:origin x="1162" y="8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45801F-B098-4910-B827-2495424F0561}" type="datetimeFigureOut">
              <a:rPr kumimoji="1" lang="ja-JP" altLang="en-US" smtClean="0"/>
              <a:t>2020/11/26</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C810B9-0F15-4B23-9B70-758387351950}" type="slidenum">
              <a:rPr kumimoji="1" lang="ja-JP" altLang="en-US" smtClean="0"/>
              <a:t>‹#›</a:t>
            </a:fld>
            <a:endParaRPr kumimoji="1" lang="ja-JP" altLang="en-US"/>
          </a:p>
        </p:txBody>
      </p:sp>
    </p:spTree>
    <p:extLst>
      <p:ext uri="{BB962C8B-B14F-4D97-AF65-F5344CB8AC3E}">
        <p14:creationId xmlns:p14="http://schemas.microsoft.com/office/powerpoint/2010/main" val="72465281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9C810B9-0F15-4B23-9B70-758387351950}" type="slidenum">
              <a:rPr kumimoji="1" lang="ja-JP" altLang="en-US" smtClean="0"/>
              <a:t>3</a:t>
            </a:fld>
            <a:endParaRPr kumimoji="1" lang="ja-JP" altLang="en-US"/>
          </a:p>
        </p:txBody>
      </p:sp>
    </p:spTree>
    <p:extLst>
      <p:ext uri="{BB962C8B-B14F-4D97-AF65-F5344CB8AC3E}">
        <p14:creationId xmlns:p14="http://schemas.microsoft.com/office/powerpoint/2010/main" val="371362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FF17E25D-0500-414C-A83A-23FA96C31382}" type="datetimeFigureOut">
              <a:rPr kumimoji="1" lang="ja-JP" altLang="en-US" smtClean="0"/>
              <a:t>2020/11/26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34356289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F17E25D-0500-414C-A83A-23FA96C31382}" type="datetimeFigureOut">
              <a:rPr kumimoji="1" lang="ja-JP" altLang="en-US" smtClean="0"/>
              <a:t>2020/11/26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1330631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F17E25D-0500-414C-A83A-23FA96C31382}" type="datetimeFigureOut">
              <a:rPr kumimoji="1" lang="ja-JP" altLang="en-US" smtClean="0"/>
              <a:t>2020/11/26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12289268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F17E25D-0500-414C-A83A-23FA96C31382}" type="datetimeFigureOut">
              <a:rPr kumimoji="1" lang="ja-JP" altLang="en-US" smtClean="0"/>
              <a:t>2020/11/26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3512988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FF17E25D-0500-414C-A83A-23FA96C31382}" type="datetimeFigureOut">
              <a:rPr kumimoji="1" lang="ja-JP" altLang="en-US" smtClean="0"/>
              <a:t>2020/11/26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41363801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F17E25D-0500-414C-A83A-23FA96C31382}" type="datetimeFigureOut">
              <a:rPr kumimoji="1" lang="ja-JP" altLang="en-US" smtClean="0"/>
              <a:t>2020/11/26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41840577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FF17E25D-0500-414C-A83A-23FA96C31382}" type="datetimeFigureOut">
              <a:rPr kumimoji="1" lang="ja-JP" altLang="en-US" smtClean="0"/>
              <a:t>2020/11/26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21477351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FF17E25D-0500-414C-A83A-23FA96C31382}" type="datetimeFigureOut">
              <a:rPr kumimoji="1" lang="ja-JP" altLang="en-US" smtClean="0"/>
              <a:t>2020/11/26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2142863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F17E25D-0500-414C-A83A-23FA96C31382}" type="datetimeFigureOut">
              <a:rPr kumimoji="1" lang="ja-JP" altLang="en-US" smtClean="0"/>
              <a:t>2020/11/26</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4701897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F17E25D-0500-414C-A83A-23FA96C31382}" type="datetimeFigureOut">
              <a:rPr kumimoji="1" lang="ja-JP" altLang="en-US" smtClean="0"/>
              <a:t>2020/11/26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17256647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FF17E25D-0500-414C-A83A-23FA96C31382}" type="datetimeFigureOut">
              <a:rPr kumimoji="1" lang="ja-JP" altLang="en-US" smtClean="0"/>
              <a:t>2020/11/26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39700517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17E25D-0500-414C-A83A-23FA96C31382}" type="datetimeFigureOut">
              <a:rPr kumimoji="1" lang="ja-JP" altLang="en-US" smtClean="0"/>
              <a:t>2020/11/26</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699397-62EF-469A-B69B-4BBFBCAA915F}" type="slidenum">
              <a:rPr kumimoji="1" lang="ja-JP" altLang="en-US" smtClean="0"/>
              <a:t>‹#›</a:t>
            </a:fld>
            <a:endParaRPr kumimoji="1" lang="ja-JP" altLang="en-US"/>
          </a:p>
        </p:txBody>
      </p:sp>
    </p:spTree>
    <p:extLst>
      <p:ext uri="{BB962C8B-B14F-4D97-AF65-F5344CB8AC3E}">
        <p14:creationId xmlns:p14="http://schemas.microsoft.com/office/powerpoint/2010/main" val="13911006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ボックス 5"/>
          <p:cNvSpPr txBox="1"/>
          <p:nvPr/>
        </p:nvSpPr>
        <p:spPr>
          <a:xfrm>
            <a:off x="207516" y="45353"/>
            <a:ext cx="8712968" cy="92333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kumimoji="1" lang="ja-JP" altLang="en-US" b="1" dirty="0"/>
              <a:t>一般社団法人・日本薬物動態学会の細則に</a:t>
            </a:r>
            <a:r>
              <a:rPr lang="ja-JP" altLang="en-US" b="1" dirty="0"/>
              <a:t>基づき、以下の基準を超える場合には、利益相反の状況を、</a:t>
            </a:r>
            <a:r>
              <a:rPr lang="ja-JP" altLang="en-US" b="1"/>
              <a:t>年会及びショートコース</a:t>
            </a:r>
            <a:r>
              <a:rPr lang="ja-JP" altLang="en-US" b="1" dirty="0"/>
              <a:t>発表時に提示して下さい。なお、自己申告および申告された内容については、申告者本人が責任を持つものとします。</a:t>
            </a:r>
            <a:endParaRPr kumimoji="1" lang="ja-JP" altLang="en-US" b="1" dirty="0"/>
          </a:p>
        </p:txBody>
      </p:sp>
      <p:sp>
        <p:nvSpPr>
          <p:cNvPr id="8" name="テキスト ボックス 7"/>
          <p:cNvSpPr txBox="1"/>
          <p:nvPr/>
        </p:nvSpPr>
        <p:spPr>
          <a:xfrm>
            <a:off x="207516" y="1026033"/>
            <a:ext cx="8828979" cy="5786199"/>
          </a:xfrm>
          <a:prstGeom prst="rect">
            <a:avLst/>
          </a:prstGeom>
        </p:spPr>
        <p:style>
          <a:lnRef idx="1">
            <a:schemeClr val="dk1"/>
          </a:lnRef>
          <a:fillRef idx="2">
            <a:schemeClr val="dk1"/>
          </a:fillRef>
          <a:effectRef idx="1">
            <a:schemeClr val="dk1"/>
          </a:effectRef>
          <a:fontRef idx="minor">
            <a:schemeClr val="dk1"/>
          </a:fontRef>
        </p:style>
        <p:txBody>
          <a:bodyPr wrap="square" lIns="72000" tIns="36000" rIns="72000" bIns="36000" rtlCol="0">
            <a:spAutoFit/>
          </a:bodyPr>
          <a:lstStyle/>
          <a:p>
            <a:r>
              <a:rPr lang="ja-JP" altLang="en-US" b="1" dirty="0"/>
              <a:t>対象：　共同演者を含む発表者 </a:t>
            </a:r>
            <a:endParaRPr lang="en-US" altLang="ja-JP" b="1" dirty="0"/>
          </a:p>
          <a:p>
            <a:pPr>
              <a:spcBef>
                <a:spcPts val="600"/>
              </a:spcBef>
            </a:pPr>
            <a:r>
              <a:rPr lang="ja-JP" altLang="en-US" b="1" dirty="0"/>
              <a:t>基準：</a:t>
            </a:r>
            <a:endParaRPr lang="en-US" altLang="ja-JP" b="1" dirty="0"/>
          </a:p>
          <a:p>
            <a:pPr marL="265113" indent="-265113"/>
            <a:r>
              <a:rPr lang="en-US" altLang="ja-JP" dirty="0"/>
              <a:t>(1) </a:t>
            </a:r>
            <a:r>
              <a:rPr lang="ja-JP" altLang="en-US" dirty="0"/>
              <a:t>企業・法人組織、営利を目的とする団体の役員、顧問職、社員などへの就任（当該分の収入として</a:t>
            </a:r>
            <a:r>
              <a:rPr lang="en-US" altLang="ja-JP" dirty="0"/>
              <a:t>100</a:t>
            </a:r>
            <a:r>
              <a:rPr lang="ja-JP" altLang="en-US" dirty="0"/>
              <a:t>万円以上となる場合、企業研究者の社会人大学院生の場合を含む）</a:t>
            </a:r>
          </a:p>
          <a:p>
            <a:pPr marL="265113" indent="-265113"/>
            <a:r>
              <a:rPr lang="en-US" altLang="ja-JP" dirty="0"/>
              <a:t>(2) </a:t>
            </a:r>
            <a:r>
              <a:rPr lang="ja-JP" altLang="en-US" dirty="0"/>
              <a:t>企業の株の保有（株式利益として年</a:t>
            </a:r>
            <a:r>
              <a:rPr lang="en-US" altLang="ja-JP" dirty="0"/>
              <a:t>100</a:t>
            </a:r>
            <a:r>
              <a:rPr lang="ja-JP" altLang="en-US" dirty="0"/>
              <a:t>万円以上となる場合）</a:t>
            </a:r>
          </a:p>
          <a:p>
            <a:pPr marL="265113" indent="-265113"/>
            <a:r>
              <a:rPr lang="en-US" altLang="ja-JP" dirty="0"/>
              <a:t>(3) </a:t>
            </a:r>
            <a:r>
              <a:rPr lang="ja-JP" altLang="en-US" dirty="0"/>
              <a:t>企業・法人組織、営利を目的とする団体からの特許権使用料（</a:t>
            </a:r>
            <a:r>
              <a:rPr lang="en-US" altLang="ja-JP" dirty="0"/>
              <a:t>100</a:t>
            </a:r>
            <a:r>
              <a:rPr lang="ja-JP" altLang="en-US" dirty="0"/>
              <a:t>万円以上となる場合）</a:t>
            </a:r>
          </a:p>
          <a:p>
            <a:pPr marL="265113" indent="-265113"/>
            <a:r>
              <a:rPr lang="en-US" altLang="ja-JP" dirty="0"/>
              <a:t>(4) </a:t>
            </a:r>
            <a:r>
              <a:rPr lang="ja-JP" altLang="en-US" dirty="0"/>
              <a:t>企業・法人組織、営利を目的とする団体から、会議の出席（発表）に対し、時間・労力に対して支払われた日当（</a:t>
            </a:r>
            <a:r>
              <a:rPr lang="en-US" altLang="ja-JP" dirty="0"/>
              <a:t>1</a:t>
            </a:r>
            <a:r>
              <a:rPr lang="ja-JP" altLang="en-US" dirty="0"/>
              <a:t>社より年間</a:t>
            </a:r>
            <a:r>
              <a:rPr lang="en-US" altLang="ja-JP" dirty="0"/>
              <a:t>50</a:t>
            </a:r>
            <a:r>
              <a:rPr lang="ja-JP" altLang="en-US" dirty="0"/>
              <a:t>万円以上となる講演料、謝金など）</a:t>
            </a:r>
          </a:p>
          <a:p>
            <a:pPr marL="265113" indent="-265113"/>
            <a:r>
              <a:rPr lang="en-US" altLang="ja-JP" dirty="0"/>
              <a:t>(5) </a:t>
            </a:r>
            <a:r>
              <a:rPr lang="ja-JP" altLang="en-US" dirty="0"/>
              <a:t>企業・法人組織、営利を目的とする団体がパンフレット等の執筆に対して支払った原稿料（</a:t>
            </a:r>
            <a:r>
              <a:rPr lang="en-US" altLang="ja-JP" dirty="0"/>
              <a:t>1</a:t>
            </a:r>
            <a:r>
              <a:rPr lang="ja-JP" altLang="en-US" dirty="0"/>
              <a:t>社より年間</a:t>
            </a:r>
            <a:r>
              <a:rPr lang="en-US" altLang="ja-JP" dirty="0"/>
              <a:t>50</a:t>
            </a:r>
            <a:r>
              <a:rPr lang="ja-JP" altLang="en-US" dirty="0"/>
              <a:t>万円以上となる場合）</a:t>
            </a:r>
          </a:p>
          <a:p>
            <a:pPr marL="265113" indent="-265113"/>
            <a:r>
              <a:rPr lang="en-US" altLang="ja-JP" dirty="0"/>
              <a:t>(6) </a:t>
            </a:r>
            <a:r>
              <a:rPr lang="ja-JP" altLang="en-US" dirty="0"/>
              <a:t>企業・法人組織、営利を目的とする団体が提供する研究費（</a:t>
            </a:r>
            <a:r>
              <a:rPr lang="en-US" altLang="ja-JP" dirty="0"/>
              <a:t>1</a:t>
            </a:r>
            <a:r>
              <a:rPr lang="ja-JP" altLang="en-US" dirty="0"/>
              <a:t>社より年間</a:t>
            </a:r>
            <a:r>
              <a:rPr lang="en-US" altLang="ja-JP" dirty="0"/>
              <a:t>200</a:t>
            </a:r>
            <a:r>
              <a:rPr lang="ja-JP" altLang="en-US" dirty="0"/>
              <a:t>万円以上となる場合）</a:t>
            </a:r>
          </a:p>
          <a:p>
            <a:pPr marL="265113" indent="-265113"/>
            <a:r>
              <a:rPr lang="en-US" altLang="ja-JP" dirty="0"/>
              <a:t>(7) </a:t>
            </a:r>
            <a:r>
              <a:rPr lang="ja-JP" altLang="en-US" dirty="0"/>
              <a:t>企業・法人組織、営利を目的とする団体が提供する研究費（受託研究、共同研究、寄付金など）（</a:t>
            </a:r>
            <a:r>
              <a:rPr lang="en-US" altLang="ja-JP" dirty="0"/>
              <a:t>1</a:t>
            </a:r>
            <a:r>
              <a:rPr lang="ja-JP" altLang="en-US" dirty="0"/>
              <a:t>社より年間</a:t>
            </a:r>
            <a:r>
              <a:rPr lang="en-US" altLang="ja-JP" dirty="0"/>
              <a:t>200</a:t>
            </a:r>
            <a:r>
              <a:rPr lang="ja-JP" altLang="en-US" dirty="0"/>
              <a:t>万円以上となる場合）</a:t>
            </a:r>
          </a:p>
          <a:p>
            <a:pPr marL="265113" indent="-265113"/>
            <a:r>
              <a:rPr lang="en-US" altLang="ja-JP" dirty="0"/>
              <a:t>(8) </a:t>
            </a:r>
            <a:r>
              <a:rPr lang="ja-JP" altLang="en-US" dirty="0"/>
              <a:t>企業・法人組織、営利を目的とする団体がスポンサーとなる寄附講座</a:t>
            </a:r>
          </a:p>
          <a:p>
            <a:pPr marL="265113" indent="-265113"/>
            <a:r>
              <a:rPr lang="en-US" altLang="ja-JP" dirty="0"/>
              <a:t>(9) </a:t>
            </a:r>
            <a:r>
              <a:rPr lang="ja-JP" altLang="en-US" dirty="0"/>
              <a:t>その他、上記以外の旅費（</a:t>
            </a:r>
            <a:r>
              <a:rPr lang="en-US" altLang="ja-JP" dirty="0"/>
              <a:t>1</a:t>
            </a:r>
            <a:r>
              <a:rPr lang="ja-JP" altLang="en-US" dirty="0"/>
              <a:t>社より年間</a:t>
            </a:r>
            <a:r>
              <a:rPr lang="en-US" altLang="ja-JP" dirty="0"/>
              <a:t>5</a:t>
            </a:r>
            <a:r>
              <a:rPr lang="ja-JP" altLang="en-US" dirty="0"/>
              <a:t>万円以上となる場合）や贈答品などの受領、客員研究員などの受け入れなど</a:t>
            </a:r>
            <a:endParaRPr lang="en-US" altLang="ja-JP" dirty="0"/>
          </a:p>
          <a:p>
            <a:pPr marL="265113" indent="-265113">
              <a:spcBef>
                <a:spcPts val="600"/>
              </a:spcBef>
            </a:pPr>
            <a:r>
              <a:rPr lang="ja-JP" altLang="en-US" b="1" dirty="0"/>
              <a:t>掲載方法：</a:t>
            </a:r>
            <a:endParaRPr lang="en-US" altLang="ja-JP" b="1" dirty="0"/>
          </a:p>
          <a:p>
            <a:pPr marL="265113" indent="-265113"/>
            <a:r>
              <a:rPr lang="ja-JP" altLang="en-US" dirty="0"/>
              <a:t>口頭発表の場合：　発表スライドの</a:t>
            </a:r>
            <a:r>
              <a:rPr lang="en-US" altLang="ja-JP" dirty="0"/>
              <a:t>2</a:t>
            </a:r>
            <a:r>
              <a:rPr lang="ja-JP" altLang="en-US" dirty="0"/>
              <a:t>枚目に次ページ以降の例に基づき掲載</a:t>
            </a:r>
            <a:endParaRPr lang="en-US" altLang="ja-JP" dirty="0"/>
          </a:p>
          <a:p>
            <a:pPr marL="265113" indent="-265113"/>
            <a:r>
              <a:rPr lang="ja-JP" altLang="en-US" dirty="0"/>
              <a:t>ポスター発表の場合：　口頭発表の場合と同等の内容を、ポスターの右下に文書にて掲載</a:t>
            </a:r>
          </a:p>
        </p:txBody>
      </p:sp>
    </p:spTree>
    <p:extLst>
      <p:ext uri="{BB962C8B-B14F-4D97-AF65-F5344CB8AC3E}">
        <p14:creationId xmlns:p14="http://schemas.microsoft.com/office/powerpoint/2010/main" val="28696116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444079" y="3789040"/>
            <a:ext cx="8496944" cy="1224136"/>
          </a:xfrm>
        </p:spPr>
        <p:style>
          <a:lnRef idx="1">
            <a:schemeClr val="dk1"/>
          </a:lnRef>
          <a:fillRef idx="2">
            <a:schemeClr val="dk1"/>
          </a:fillRef>
          <a:effectRef idx="1">
            <a:schemeClr val="dk1"/>
          </a:effectRef>
          <a:fontRef idx="minor">
            <a:schemeClr val="dk1"/>
          </a:fontRef>
        </p:style>
        <p:txBody>
          <a:bodyPr>
            <a:normAutofit/>
          </a:bodyPr>
          <a:lstStyle/>
          <a:p>
            <a:pPr algn="l"/>
            <a:r>
              <a:rPr lang="ja-JP" altLang="en-US" sz="3600" dirty="0">
                <a:solidFill>
                  <a:schemeClr val="tx1"/>
                </a:solidFill>
              </a:rPr>
              <a:t>発表内容に関連し、発表者らに開示すべき</a:t>
            </a:r>
            <a:r>
              <a:rPr lang="en-US" altLang="ja-JP" sz="3600" dirty="0">
                <a:solidFill>
                  <a:schemeClr val="tx1"/>
                </a:solidFill>
              </a:rPr>
              <a:t>COI</a:t>
            </a:r>
            <a:r>
              <a:rPr lang="ja-JP" altLang="en-US" sz="3600" dirty="0">
                <a:solidFill>
                  <a:schemeClr val="tx1"/>
                </a:solidFill>
              </a:rPr>
              <a:t>関係にある企業などはありません。</a:t>
            </a:r>
            <a:endParaRPr kumimoji="1" lang="ja-JP" altLang="en-US" sz="3600" dirty="0">
              <a:solidFill>
                <a:schemeClr val="tx1"/>
              </a:solidFill>
            </a:endParaRPr>
          </a:p>
        </p:txBody>
      </p:sp>
      <p:sp>
        <p:nvSpPr>
          <p:cNvPr id="4" name="テキスト ボックス 3"/>
          <p:cNvSpPr txBox="1"/>
          <p:nvPr/>
        </p:nvSpPr>
        <p:spPr>
          <a:xfrm>
            <a:off x="444071" y="2780928"/>
            <a:ext cx="8443337" cy="461665"/>
          </a:xfrm>
          <a:prstGeom prst="rect">
            <a:avLst/>
          </a:prstGeom>
          <a:noFill/>
        </p:spPr>
        <p:txBody>
          <a:bodyPr wrap="none" rtlCol="0">
            <a:spAutoFit/>
          </a:bodyPr>
          <a:lstStyle/>
          <a:p>
            <a:r>
              <a:rPr kumimoji="1" lang="ja-JP" altLang="en-US" sz="2400" dirty="0"/>
              <a:t>発表者：　薬物太郎、吸収花子、分布次郎、代謝愛子、動態三郎</a:t>
            </a:r>
          </a:p>
        </p:txBody>
      </p:sp>
      <p:sp>
        <p:nvSpPr>
          <p:cNvPr id="5" name="テキスト ボックス 4"/>
          <p:cNvSpPr txBox="1"/>
          <p:nvPr/>
        </p:nvSpPr>
        <p:spPr>
          <a:xfrm>
            <a:off x="107504" y="44624"/>
            <a:ext cx="606256" cy="369332"/>
          </a:xfrm>
          <a:prstGeom prst="rect">
            <a:avLst/>
          </a:prstGeom>
          <a:noFill/>
        </p:spPr>
        <p:txBody>
          <a:bodyPr wrap="none" rtlCol="0">
            <a:spAutoFit/>
          </a:bodyPr>
          <a:lstStyle/>
          <a:p>
            <a:r>
              <a:rPr kumimoji="1" lang="ja-JP" altLang="en-US" dirty="0"/>
              <a:t>例</a:t>
            </a:r>
            <a:r>
              <a:rPr kumimoji="1" lang="en-US" altLang="ja-JP" dirty="0"/>
              <a:t>1J</a:t>
            </a:r>
            <a:endParaRPr kumimoji="1" lang="ja-JP" altLang="en-US" dirty="0"/>
          </a:p>
        </p:txBody>
      </p:sp>
      <p:sp>
        <p:nvSpPr>
          <p:cNvPr id="7" name="正方形/長方形 6"/>
          <p:cNvSpPr/>
          <p:nvPr/>
        </p:nvSpPr>
        <p:spPr>
          <a:xfrm>
            <a:off x="791580" y="209890"/>
            <a:ext cx="7956884" cy="210794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4000" dirty="0"/>
              <a:t>日本薬物動態学会　</a:t>
            </a:r>
            <a:endParaRPr kumimoji="1" lang="en-US" altLang="ja-JP" sz="4000" dirty="0"/>
          </a:p>
          <a:p>
            <a:pPr algn="ctr"/>
            <a:r>
              <a:rPr kumimoji="1" lang="ja-JP" altLang="en-US" sz="4000" dirty="0"/>
              <a:t>第</a:t>
            </a:r>
            <a:r>
              <a:rPr lang="en-US" altLang="ja-JP" sz="4000" dirty="0"/>
              <a:t>××</a:t>
            </a:r>
            <a:r>
              <a:rPr kumimoji="1" lang="ja-JP" altLang="en-US" sz="4000" dirty="0"/>
              <a:t>回年会</a:t>
            </a:r>
            <a:r>
              <a:rPr kumimoji="1" lang="ja-JP" altLang="en-US" sz="3600" dirty="0"/>
              <a:t>　</a:t>
            </a:r>
            <a:r>
              <a:rPr lang="en-US" altLang="ja-JP" sz="4000" dirty="0"/>
              <a:t>COI</a:t>
            </a:r>
            <a:r>
              <a:rPr lang="ja-JP" altLang="en-US" sz="4000" dirty="0"/>
              <a:t>開示</a:t>
            </a:r>
            <a:endParaRPr kumimoji="1" lang="ja-JP" altLang="en-US" sz="4000" dirty="0"/>
          </a:p>
        </p:txBody>
      </p:sp>
    </p:spTree>
    <p:extLst>
      <p:ext uri="{BB962C8B-B14F-4D97-AF65-F5344CB8AC3E}">
        <p14:creationId xmlns:p14="http://schemas.microsoft.com/office/powerpoint/2010/main" val="23660253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441376" y="3717032"/>
            <a:ext cx="8496944" cy="1368152"/>
          </a:xfrm>
        </p:spPr>
        <p:style>
          <a:lnRef idx="1">
            <a:schemeClr val="dk1"/>
          </a:lnRef>
          <a:fillRef idx="2">
            <a:schemeClr val="dk1"/>
          </a:fillRef>
          <a:effectRef idx="1">
            <a:schemeClr val="dk1"/>
          </a:effectRef>
          <a:fontRef idx="minor">
            <a:schemeClr val="dk1"/>
          </a:fontRef>
        </p:style>
        <p:txBody>
          <a:bodyPr>
            <a:normAutofit/>
          </a:bodyPr>
          <a:lstStyle/>
          <a:p>
            <a:pPr algn="l"/>
            <a:r>
              <a:rPr lang="ja-JP" altLang="en-US" sz="3600" dirty="0">
                <a:solidFill>
                  <a:schemeClr val="tx1"/>
                </a:solidFill>
              </a:rPr>
              <a:t>発表内容に関し、開示すべき</a:t>
            </a:r>
            <a:r>
              <a:rPr lang="en-US" altLang="ja-JP" sz="3600" dirty="0">
                <a:solidFill>
                  <a:schemeClr val="tx1"/>
                </a:solidFill>
              </a:rPr>
              <a:t>COI</a:t>
            </a:r>
          </a:p>
          <a:p>
            <a:pPr marL="357188" indent="-357188" algn="l">
              <a:buFont typeface="Arial" panose="020B0604020202020204" pitchFamily="34" charset="0"/>
              <a:buChar char="•"/>
            </a:pPr>
            <a:r>
              <a:rPr lang="ja-JP" altLang="en-US" sz="3600" dirty="0">
                <a:solidFill>
                  <a:schemeClr val="tx1"/>
                </a:solidFill>
              </a:rPr>
              <a:t>社　　員：薬物太郎、吸収花子 </a:t>
            </a:r>
            <a:r>
              <a:rPr lang="en-US" altLang="ja-JP" sz="3600" dirty="0">
                <a:solidFill>
                  <a:schemeClr val="tx1"/>
                </a:solidFill>
              </a:rPr>
              <a:t>(XXX</a:t>
            </a:r>
            <a:r>
              <a:rPr lang="ja-JP" altLang="en-US" sz="3600" dirty="0">
                <a:solidFill>
                  <a:schemeClr val="tx1"/>
                </a:solidFill>
              </a:rPr>
              <a:t>社）</a:t>
            </a:r>
            <a:endParaRPr kumimoji="1" lang="ja-JP" altLang="en-US" sz="3600" dirty="0">
              <a:solidFill>
                <a:schemeClr val="tx1"/>
              </a:solidFill>
            </a:endParaRPr>
          </a:p>
        </p:txBody>
      </p:sp>
      <p:sp>
        <p:nvSpPr>
          <p:cNvPr id="4" name="テキスト ボックス 3"/>
          <p:cNvSpPr txBox="1"/>
          <p:nvPr/>
        </p:nvSpPr>
        <p:spPr>
          <a:xfrm>
            <a:off x="467543" y="2708920"/>
            <a:ext cx="8443337" cy="461665"/>
          </a:xfrm>
          <a:prstGeom prst="rect">
            <a:avLst/>
          </a:prstGeom>
          <a:noFill/>
        </p:spPr>
        <p:txBody>
          <a:bodyPr wrap="none" rtlCol="0">
            <a:spAutoFit/>
          </a:bodyPr>
          <a:lstStyle/>
          <a:p>
            <a:r>
              <a:rPr lang="ja-JP" altLang="en-US" sz="2400" dirty="0">
                <a:solidFill>
                  <a:prstClr val="black"/>
                </a:solidFill>
              </a:rPr>
              <a:t>発表者：　薬物太郎、吸収花子、分布次郎、代謝愛子、動態三郎</a:t>
            </a:r>
          </a:p>
        </p:txBody>
      </p:sp>
      <p:sp>
        <p:nvSpPr>
          <p:cNvPr id="5" name="テキスト ボックス 4"/>
          <p:cNvSpPr txBox="1"/>
          <p:nvPr/>
        </p:nvSpPr>
        <p:spPr>
          <a:xfrm>
            <a:off x="107504" y="44624"/>
            <a:ext cx="606256" cy="369332"/>
          </a:xfrm>
          <a:prstGeom prst="rect">
            <a:avLst/>
          </a:prstGeom>
          <a:noFill/>
        </p:spPr>
        <p:txBody>
          <a:bodyPr wrap="none" rtlCol="0">
            <a:spAutoFit/>
          </a:bodyPr>
          <a:lstStyle/>
          <a:p>
            <a:r>
              <a:rPr kumimoji="1" lang="ja-JP" altLang="en-US" dirty="0"/>
              <a:t>例</a:t>
            </a:r>
            <a:r>
              <a:rPr lang="en-US" altLang="ja-JP" dirty="0"/>
              <a:t>2J</a:t>
            </a:r>
            <a:endParaRPr kumimoji="1" lang="ja-JP" altLang="en-US" dirty="0"/>
          </a:p>
        </p:txBody>
      </p:sp>
      <p:sp>
        <p:nvSpPr>
          <p:cNvPr id="7" name="正方形/長方形 6"/>
          <p:cNvSpPr/>
          <p:nvPr/>
        </p:nvSpPr>
        <p:spPr>
          <a:xfrm>
            <a:off x="791580" y="209890"/>
            <a:ext cx="7956884" cy="210794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4000" dirty="0"/>
              <a:t>日本薬物動態学会　</a:t>
            </a:r>
            <a:endParaRPr kumimoji="1" lang="en-US" altLang="ja-JP" sz="4000" dirty="0"/>
          </a:p>
          <a:p>
            <a:pPr algn="ctr"/>
            <a:r>
              <a:rPr lang="ja-JP" altLang="en-US" sz="4000" dirty="0"/>
              <a:t>第</a:t>
            </a:r>
            <a:r>
              <a:rPr lang="en-US" altLang="ja-JP" sz="4000" dirty="0"/>
              <a:t>××</a:t>
            </a:r>
            <a:r>
              <a:rPr lang="ja-JP" altLang="en-US" sz="4000" dirty="0"/>
              <a:t>回年会</a:t>
            </a:r>
            <a:r>
              <a:rPr lang="ja-JP" altLang="en-US" sz="3600" dirty="0"/>
              <a:t>　</a:t>
            </a:r>
            <a:r>
              <a:rPr lang="en-US" altLang="ja-JP" sz="4000" dirty="0"/>
              <a:t>COI</a:t>
            </a:r>
            <a:r>
              <a:rPr lang="ja-JP" altLang="en-US" sz="4000" dirty="0"/>
              <a:t>開示</a:t>
            </a:r>
          </a:p>
        </p:txBody>
      </p:sp>
    </p:spTree>
    <p:extLst>
      <p:ext uri="{BB962C8B-B14F-4D97-AF65-F5344CB8AC3E}">
        <p14:creationId xmlns:p14="http://schemas.microsoft.com/office/powerpoint/2010/main" val="11750764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410632" y="3212976"/>
            <a:ext cx="8496944" cy="3312368"/>
          </a:xfrm>
        </p:spPr>
        <p:style>
          <a:lnRef idx="1">
            <a:schemeClr val="dk1"/>
          </a:lnRef>
          <a:fillRef idx="2">
            <a:schemeClr val="dk1"/>
          </a:fillRef>
          <a:effectRef idx="1">
            <a:schemeClr val="dk1"/>
          </a:effectRef>
          <a:fontRef idx="minor">
            <a:schemeClr val="dk1"/>
          </a:fontRef>
        </p:style>
        <p:txBody>
          <a:bodyPr>
            <a:noAutofit/>
          </a:bodyPr>
          <a:lstStyle/>
          <a:p>
            <a:pPr algn="l"/>
            <a:r>
              <a:rPr lang="ja-JP" altLang="en-US" sz="3600" dirty="0">
                <a:solidFill>
                  <a:schemeClr val="tx1"/>
                </a:solidFill>
              </a:rPr>
              <a:t>発表内容に関し、開示すべき</a:t>
            </a:r>
            <a:r>
              <a:rPr lang="en-US" altLang="ja-JP" sz="3600" dirty="0">
                <a:solidFill>
                  <a:schemeClr val="tx1"/>
                </a:solidFill>
              </a:rPr>
              <a:t>COI</a:t>
            </a:r>
          </a:p>
          <a:p>
            <a:pPr marL="357188" indent="-357188" algn="l">
              <a:buFont typeface="Arial" panose="020B0604020202020204" pitchFamily="34" charset="0"/>
              <a:buChar char="•"/>
            </a:pPr>
            <a:r>
              <a:rPr lang="ja-JP" altLang="en-US" sz="3600" dirty="0">
                <a:solidFill>
                  <a:schemeClr val="tx1"/>
                </a:solidFill>
              </a:rPr>
              <a:t>研究費：　動態三郎（</a:t>
            </a:r>
            <a:r>
              <a:rPr lang="en-US" altLang="ja-JP" sz="3600" dirty="0">
                <a:solidFill>
                  <a:schemeClr val="tx1"/>
                </a:solidFill>
              </a:rPr>
              <a:t>XXX</a:t>
            </a:r>
            <a:r>
              <a:rPr lang="ja-JP" altLang="en-US" sz="3600" dirty="0">
                <a:solidFill>
                  <a:schemeClr val="tx1"/>
                </a:solidFill>
              </a:rPr>
              <a:t>社）</a:t>
            </a:r>
            <a:endParaRPr lang="en-US" altLang="ja-JP" sz="3600" dirty="0">
              <a:solidFill>
                <a:schemeClr val="tx1"/>
              </a:solidFill>
            </a:endParaRPr>
          </a:p>
          <a:p>
            <a:pPr marL="357188" indent="-357188" algn="l">
              <a:buFont typeface="Arial" panose="020B0604020202020204" pitchFamily="34" charset="0"/>
              <a:buChar char="•"/>
            </a:pPr>
            <a:r>
              <a:rPr kumimoji="1" lang="ja-JP" altLang="en-US" sz="3600" dirty="0">
                <a:solidFill>
                  <a:schemeClr val="tx1"/>
                </a:solidFill>
              </a:rPr>
              <a:t>講演料：　</a:t>
            </a:r>
            <a:r>
              <a:rPr lang="ja-JP" altLang="en-US" sz="3600" dirty="0">
                <a:solidFill>
                  <a:schemeClr val="tx1"/>
                </a:solidFill>
              </a:rPr>
              <a:t>動態三郎（</a:t>
            </a:r>
            <a:r>
              <a:rPr lang="en-US" altLang="ja-JP" sz="3600" dirty="0">
                <a:solidFill>
                  <a:schemeClr val="tx1"/>
                </a:solidFill>
              </a:rPr>
              <a:t>XXX</a:t>
            </a:r>
            <a:r>
              <a:rPr lang="ja-JP" altLang="en-US" sz="3600" dirty="0">
                <a:solidFill>
                  <a:schemeClr val="tx1"/>
                </a:solidFill>
              </a:rPr>
              <a:t>社）</a:t>
            </a:r>
            <a:endParaRPr lang="en-US" altLang="ja-JP" sz="3600" dirty="0">
              <a:solidFill>
                <a:schemeClr val="tx1"/>
              </a:solidFill>
            </a:endParaRPr>
          </a:p>
          <a:p>
            <a:pPr marL="357188" indent="-357188" algn="l">
              <a:buFont typeface="Arial" panose="020B0604020202020204" pitchFamily="34" charset="0"/>
              <a:buChar char="•"/>
            </a:pPr>
            <a:r>
              <a:rPr kumimoji="1" lang="ja-JP" altLang="en-US" sz="3600" dirty="0">
                <a:solidFill>
                  <a:schemeClr val="tx1"/>
                </a:solidFill>
              </a:rPr>
              <a:t>謝    金：　</a:t>
            </a:r>
            <a:r>
              <a:rPr lang="ja-JP" altLang="en-US" sz="3600" dirty="0">
                <a:solidFill>
                  <a:schemeClr val="tx1"/>
                </a:solidFill>
              </a:rPr>
              <a:t>動態三郎（</a:t>
            </a:r>
            <a:r>
              <a:rPr lang="en-US" altLang="ja-JP" sz="3600" dirty="0">
                <a:solidFill>
                  <a:schemeClr val="tx1"/>
                </a:solidFill>
              </a:rPr>
              <a:t>XXX</a:t>
            </a:r>
            <a:r>
              <a:rPr lang="ja-JP" altLang="en-US" sz="3600" dirty="0">
                <a:solidFill>
                  <a:schemeClr val="tx1"/>
                </a:solidFill>
              </a:rPr>
              <a:t>社）</a:t>
            </a:r>
            <a:endParaRPr lang="en-US" altLang="ja-JP" sz="3600" dirty="0">
              <a:solidFill>
                <a:schemeClr val="tx1"/>
              </a:solidFill>
            </a:endParaRPr>
          </a:p>
          <a:p>
            <a:pPr marL="357188" indent="-357188" algn="l">
              <a:buFont typeface="Arial" panose="020B0604020202020204" pitchFamily="34" charset="0"/>
              <a:buChar char="•"/>
            </a:pPr>
            <a:r>
              <a:rPr lang="ja-JP" altLang="en-US" sz="3600" dirty="0">
                <a:solidFill>
                  <a:schemeClr val="tx1"/>
                </a:solidFill>
              </a:rPr>
              <a:t>株式保有：　動態三郎（</a:t>
            </a:r>
            <a:r>
              <a:rPr lang="en-US" altLang="ja-JP" sz="3600" dirty="0">
                <a:solidFill>
                  <a:schemeClr val="tx1"/>
                </a:solidFill>
              </a:rPr>
              <a:t>XXX</a:t>
            </a:r>
            <a:r>
              <a:rPr lang="ja-JP" altLang="en-US" sz="3600" dirty="0">
                <a:solidFill>
                  <a:schemeClr val="tx1"/>
                </a:solidFill>
              </a:rPr>
              <a:t>社）</a:t>
            </a:r>
            <a:endParaRPr lang="en-US" altLang="ja-JP" sz="3600" dirty="0">
              <a:solidFill>
                <a:schemeClr val="tx1"/>
              </a:solidFill>
            </a:endParaRPr>
          </a:p>
          <a:p>
            <a:pPr marL="357188" indent="-357188" algn="l"/>
            <a:endParaRPr lang="en-US" altLang="ja-JP" sz="3600" dirty="0">
              <a:solidFill>
                <a:schemeClr val="tx1"/>
              </a:solidFill>
            </a:endParaRPr>
          </a:p>
        </p:txBody>
      </p:sp>
      <p:sp>
        <p:nvSpPr>
          <p:cNvPr id="4" name="テキスト ボックス 3"/>
          <p:cNvSpPr txBox="1"/>
          <p:nvPr/>
        </p:nvSpPr>
        <p:spPr>
          <a:xfrm>
            <a:off x="386732" y="2492896"/>
            <a:ext cx="8443337" cy="461665"/>
          </a:xfrm>
          <a:prstGeom prst="rect">
            <a:avLst/>
          </a:prstGeom>
          <a:noFill/>
        </p:spPr>
        <p:txBody>
          <a:bodyPr wrap="none" rtlCol="0">
            <a:spAutoFit/>
          </a:bodyPr>
          <a:lstStyle/>
          <a:p>
            <a:r>
              <a:rPr lang="ja-JP" altLang="en-US" sz="2400" dirty="0">
                <a:solidFill>
                  <a:prstClr val="black"/>
                </a:solidFill>
              </a:rPr>
              <a:t>発表者：　薬物太郎、吸収花子、分布次郎、代謝愛子、動態三郎</a:t>
            </a:r>
          </a:p>
        </p:txBody>
      </p:sp>
      <p:sp>
        <p:nvSpPr>
          <p:cNvPr id="5" name="テキスト ボックス 4"/>
          <p:cNvSpPr txBox="1"/>
          <p:nvPr/>
        </p:nvSpPr>
        <p:spPr>
          <a:xfrm>
            <a:off x="107504" y="44624"/>
            <a:ext cx="606256" cy="369332"/>
          </a:xfrm>
          <a:prstGeom prst="rect">
            <a:avLst/>
          </a:prstGeom>
          <a:noFill/>
        </p:spPr>
        <p:txBody>
          <a:bodyPr wrap="none" rtlCol="0">
            <a:spAutoFit/>
          </a:bodyPr>
          <a:lstStyle/>
          <a:p>
            <a:r>
              <a:rPr kumimoji="1" lang="ja-JP" altLang="en-US" dirty="0"/>
              <a:t>例</a:t>
            </a:r>
            <a:r>
              <a:rPr lang="en-US" altLang="ja-JP" dirty="0"/>
              <a:t>3J</a:t>
            </a:r>
            <a:endParaRPr kumimoji="1" lang="ja-JP" altLang="en-US" dirty="0"/>
          </a:p>
        </p:txBody>
      </p:sp>
      <p:sp>
        <p:nvSpPr>
          <p:cNvPr id="8" name="正方形/長方形 7"/>
          <p:cNvSpPr/>
          <p:nvPr/>
        </p:nvSpPr>
        <p:spPr>
          <a:xfrm>
            <a:off x="791580" y="209890"/>
            <a:ext cx="7956884" cy="210794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4000" dirty="0"/>
              <a:t>日本薬物動態学会　</a:t>
            </a:r>
            <a:endParaRPr kumimoji="1" lang="en-US" altLang="ja-JP" sz="4000" dirty="0"/>
          </a:p>
          <a:p>
            <a:pPr algn="ctr"/>
            <a:r>
              <a:rPr lang="ja-JP" altLang="en-US" sz="4000" dirty="0"/>
              <a:t>第</a:t>
            </a:r>
            <a:r>
              <a:rPr lang="en-US" altLang="ja-JP" sz="4000" dirty="0"/>
              <a:t>××</a:t>
            </a:r>
            <a:r>
              <a:rPr lang="ja-JP" altLang="en-US" sz="4000" dirty="0"/>
              <a:t>回年会</a:t>
            </a:r>
            <a:r>
              <a:rPr lang="ja-JP" altLang="en-US" sz="3600" dirty="0"/>
              <a:t>　</a:t>
            </a:r>
            <a:r>
              <a:rPr lang="en-US" altLang="ja-JP" sz="4000" dirty="0"/>
              <a:t>COI</a:t>
            </a:r>
            <a:r>
              <a:rPr lang="ja-JP" altLang="en-US" sz="4000" dirty="0"/>
              <a:t>開示</a:t>
            </a:r>
          </a:p>
        </p:txBody>
      </p:sp>
    </p:spTree>
    <p:extLst>
      <p:ext uri="{BB962C8B-B14F-4D97-AF65-F5344CB8AC3E}">
        <p14:creationId xmlns:p14="http://schemas.microsoft.com/office/powerpoint/2010/main" val="11750764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417604" y="3429000"/>
            <a:ext cx="8496944" cy="3310120"/>
          </a:xfrm>
        </p:spPr>
        <p:style>
          <a:lnRef idx="1">
            <a:schemeClr val="dk1"/>
          </a:lnRef>
          <a:fillRef idx="2">
            <a:schemeClr val="dk1"/>
          </a:fillRef>
          <a:effectRef idx="1">
            <a:schemeClr val="dk1"/>
          </a:effectRef>
          <a:fontRef idx="minor">
            <a:schemeClr val="dk1"/>
          </a:fontRef>
        </p:style>
        <p:txBody>
          <a:bodyPr>
            <a:noAutofit/>
          </a:bodyPr>
          <a:lstStyle/>
          <a:p>
            <a:pPr algn="l"/>
            <a:r>
              <a:rPr lang="ja-JP" altLang="en-US" sz="3600" dirty="0">
                <a:solidFill>
                  <a:schemeClr val="tx1"/>
                </a:solidFill>
              </a:rPr>
              <a:t>発表内容に関し、開示すべき</a:t>
            </a:r>
            <a:r>
              <a:rPr lang="en-US" altLang="ja-JP" sz="3600" dirty="0">
                <a:solidFill>
                  <a:schemeClr val="tx1"/>
                </a:solidFill>
              </a:rPr>
              <a:t>COI</a:t>
            </a:r>
          </a:p>
          <a:p>
            <a:pPr marL="357188" indent="-357188" algn="l">
              <a:buFont typeface="Arial" panose="020B0604020202020204" pitchFamily="34" charset="0"/>
              <a:buChar char="•"/>
            </a:pPr>
            <a:r>
              <a:rPr lang="ja-JP" altLang="en-US" sz="3600" dirty="0">
                <a:solidFill>
                  <a:schemeClr val="tx1"/>
                </a:solidFill>
              </a:rPr>
              <a:t>寄付講座：　動態三郎（</a:t>
            </a:r>
            <a:r>
              <a:rPr lang="en-US" altLang="ja-JP" sz="3600" dirty="0">
                <a:solidFill>
                  <a:schemeClr val="tx1"/>
                </a:solidFill>
              </a:rPr>
              <a:t>XXX</a:t>
            </a:r>
            <a:r>
              <a:rPr lang="ja-JP" altLang="en-US" sz="3600" dirty="0">
                <a:solidFill>
                  <a:schemeClr val="tx1"/>
                </a:solidFill>
              </a:rPr>
              <a:t>社）</a:t>
            </a:r>
            <a:endParaRPr lang="en-US" altLang="ja-JP" sz="3600" dirty="0">
              <a:solidFill>
                <a:schemeClr val="tx1"/>
              </a:solidFill>
            </a:endParaRPr>
          </a:p>
          <a:p>
            <a:pPr marL="357188" indent="-357188" algn="l">
              <a:buFont typeface="Arial" panose="020B0604020202020204" pitchFamily="34" charset="0"/>
              <a:buChar char="•"/>
            </a:pPr>
            <a:r>
              <a:rPr lang="ja-JP" altLang="en-US" sz="3600" dirty="0">
                <a:solidFill>
                  <a:schemeClr val="tx1"/>
                </a:solidFill>
              </a:rPr>
              <a:t>特許権使用料：　動態三郎（</a:t>
            </a:r>
            <a:r>
              <a:rPr lang="en-US" altLang="ja-JP" sz="3600" dirty="0">
                <a:solidFill>
                  <a:schemeClr val="tx1"/>
                </a:solidFill>
              </a:rPr>
              <a:t>XXX</a:t>
            </a:r>
            <a:r>
              <a:rPr lang="ja-JP" altLang="en-US" sz="3600" dirty="0">
                <a:solidFill>
                  <a:schemeClr val="tx1"/>
                </a:solidFill>
              </a:rPr>
              <a:t>社）</a:t>
            </a:r>
            <a:endParaRPr lang="en-US" altLang="ja-JP" sz="3600" dirty="0">
              <a:solidFill>
                <a:schemeClr val="tx1"/>
              </a:solidFill>
            </a:endParaRPr>
          </a:p>
          <a:p>
            <a:pPr marL="357188" indent="-357188" algn="l">
              <a:buFont typeface="Arial" panose="020B0604020202020204" pitchFamily="34" charset="0"/>
              <a:buChar char="•"/>
            </a:pPr>
            <a:r>
              <a:rPr lang="ja-JP" altLang="en-US" sz="3600" dirty="0">
                <a:solidFill>
                  <a:schemeClr val="tx1"/>
                </a:solidFill>
              </a:rPr>
              <a:t>原  稿  料：　動態三郎（</a:t>
            </a:r>
            <a:r>
              <a:rPr lang="en-US" altLang="ja-JP" sz="3600" dirty="0">
                <a:solidFill>
                  <a:schemeClr val="tx1"/>
                </a:solidFill>
              </a:rPr>
              <a:t>XXX</a:t>
            </a:r>
            <a:r>
              <a:rPr lang="ja-JP" altLang="en-US" sz="3600" dirty="0">
                <a:solidFill>
                  <a:schemeClr val="tx1"/>
                </a:solidFill>
              </a:rPr>
              <a:t>社）</a:t>
            </a:r>
            <a:endParaRPr lang="en-US" altLang="ja-JP" sz="3600" dirty="0">
              <a:solidFill>
                <a:schemeClr val="tx1"/>
              </a:solidFill>
            </a:endParaRPr>
          </a:p>
          <a:p>
            <a:pPr marL="357188" indent="-357188" algn="l">
              <a:buFont typeface="Arial" panose="020B0604020202020204" pitchFamily="34" charset="0"/>
              <a:buChar char="•"/>
            </a:pPr>
            <a:r>
              <a:rPr lang="ja-JP" altLang="en-US" sz="3600" dirty="0">
                <a:solidFill>
                  <a:schemeClr val="tx1"/>
                </a:solidFill>
              </a:rPr>
              <a:t>研究員の受入：　動態三郎（</a:t>
            </a:r>
            <a:r>
              <a:rPr lang="en-US" altLang="ja-JP" sz="3600" dirty="0">
                <a:solidFill>
                  <a:schemeClr val="tx1"/>
                </a:solidFill>
              </a:rPr>
              <a:t>XXX</a:t>
            </a:r>
            <a:r>
              <a:rPr lang="ja-JP" altLang="en-US" sz="3600" dirty="0">
                <a:solidFill>
                  <a:schemeClr val="tx1"/>
                </a:solidFill>
              </a:rPr>
              <a:t>社）</a:t>
            </a:r>
            <a:endParaRPr lang="en-US" altLang="ja-JP" sz="3600" dirty="0">
              <a:solidFill>
                <a:schemeClr val="tx1"/>
              </a:solidFill>
            </a:endParaRPr>
          </a:p>
          <a:p>
            <a:pPr marL="357188" indent="-357188" algn="l">
              <a:buFont typeface="Arial" panose="020B0604020202020204" pitchFamily="34" charset="0"/>
              <a:buChar char="•"/>
            </a:pPr>
            <a:endParaRPr lang="en-US" altLang="ja-JP" sz="3600" dirty="0">
              <a:solidFill>
                <a:schemeClr val="tx1"/>
              </a:solidFill>
            </a:endParaRPr>
          </a:p>
          <a:p>
            <a:pPr algn="l"/>
            <a:endParaRPr lang="en-US" altLang="ja-JP" sz="3600" dirty="0">
              <a:solidFill>
                <a:schemeClr val="tx1"/>
              </a:solidFill>
            </a:endParaRPr>
          </a:p>
          <a:p>
            <a:pPr algn="l"/>
            <a:endParaRPr lang="ja-JP" altLang="en-US" sz="3600" dirty="0">
              <a:solidFill>
                <a:schemeClr val="tx1"/>
              </a:solidFill>
            </a:endParaRPr>
          </a:p>
          <a:p>
            <a:pPr algn="l"/>
            <a:endParaRPr lang="en-US" altLang="ja-JP" sz="3600" dirty="0">
              <a:solidFill>
                <a:schemeClr val="tx1"/>
              </a:solidFill>
            </a:endParaRPr>
          </a:p>
        </p:txBody>
      </p:sp>
      <p:sp>
        <p:nvSpPr>
          <p:cNvPr id="4" name="テキスト ボックス 3"/>
          <p:cNvSpPr txBox="1"/>
          <p:nvPr/>
        </p:nvSpPr>
        <p:spPr>
          <a:xfrm>
            <a:off x="402648" y="2607294"/>
            <a:ext cx="8443337" cy="461665"/>
          </a:xfrm>
          <a:prstGeom prst="rect">
            <a:avLst/>
          </a:prstGeom>
          <a:noFill/>
        </p:spPr>
        <p:txBody>
          <a:bodyPr wrap="none" rtlCol="0">
            <a:spAutoFit/>
          </a:bodyPr>
          <a:lstStyle/>
          <a:p>
            <a:r>
              <a:rPr lang="ja-JP" altLang="en-US" sz="2400" dirty="0">
                <a:solidFill>
                  <a:prstClr val="black"/>
                </a:solidFill>
              </a:rPr>
              <a:t>発表者：　薬物太郎、吸収花子、分布次郎、代謝愛子、動態三郎</a:t>
            </a:r>
          </a:p>
        </p:txBody>
      </p:sp>
      <p:sp>
        <p:nvSpPr>
          <p:cNvPr id="5" name="テキスト ボックス 4"/>
          <p:cNvSpPr txBox="1"/>
          <p:nvPr/>
        </p:nvSpPr>
        <p:spPr>
          <a:xfrm>
            <a:off x="107504" y="44624"/>
            <a:ext cx="606256" cy="369332"/>
          </a:xfrm>
          <a:prstGeom prst="rect">
            <a:avLst/>
          </a:prstGeom>
          <a:noFill/>
        </p:spPr>
        <p:txBody>
          <a:bodyPr wrap="none" rtlCol="0">
            <a:spAutoFit/>
          </a:bodyPr>
          <a:lstStyle/>
          <a:p>
            <a:r>
              <a:rPr lang="ja-JP" altLang="en-US" dirty="0">
                <a:solidFill>
                  <a:prstClr val="black"/>
                </a:solidFill>
              </a:rPr>
              <a:t>例</a:t>
            </a:r>
            <a:r>
              <a:rPr lang="en-US" altLang="ja-JP" dirty="0">
                <a:solidFill>
                  <a:prstClr val="black"/>
                </a:solidFill>
              </a:rPr>
              <a:t>4J</a:t>
            </a:r>
            <a:endParaRPr lang="ja-JP" altLang="en-US" dirty="0">
              <a:solidFill>
                <a:prstClr val="black"/>
              </a:solidFill>
            </a:endParaRPr>
          </a:p>
        </p:txBody>
      </p:sp>
      <p:sp>
        <p:nvSpPr>
          <p:cNvPr id="8" name="正方形/長方形 7"/>
          <p:cNvSpPr/>
          <p:nvPr/>
        </p:nvSpPr>
        <p:spPr>
          <a:xfrm>
            <a:off x="791580" y="209890"/>
            <a:ext cx="7956884" cy="210794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ja-JP" altLang="en-US" sz="4000" dirty="0">
                <a:solidFill>
                  <a:prstClr val="black"/>
                </a:solidFill>
              </a:rPr>
              <a:t>日本薬物動態学会　</a:t>
            </a:r>
            <a:endParaRPr lang="en-US" altLang="ja-JP" sz="4000" dirty="0">
              <a:solidFill>
                <a:prstClr val="black"/>
              </a:solidFill>
            </a:endParaRPr>
          </a:p>
          <a:p>
            <a:pPr algn="ctr"/>
            <a:r>
              <a:rPr lang="ja-JP" altLang="en-US" sz="4000" dirty="0"/>
              <a:t>第</a:t>
            </a:r>
            <a:r>
              <a:rPr lang="en-US" altLang="ja-JP" sz="4000" dirty="0"/>
              <a:t>××</a:t>
            </a:r>
            <a:r>
              <a:rPr lang="ja-JP" altLang="en-US" sz="4000" dirty="0"/>
              <a:t>回年会</a:t>
            </a:r>
            <a:r>
              <a:rPr lang="ja-JP" altLang="en-US" sz="3600" dirty="0"/>
              <a:t>　</a:t>
            </a:r>
            <a:r>
              <a:rPr lang="en-US" altLang="ja-JP" sz="4000" dirty="0"/>
              <a:t>COI</a:t>
            </a:r>
            <a:r>
              <a:rPr lang="ja-JP" altLang="en-US" sz="4000" dirty="0"/>
              <a:t>開示</a:t>
            </a:r>
          </a:p>
        </p:txBody>
      </p:sp>
    </p:spTree>
    <p:extLst>
      <p:ext uri="{BB962C8B-B14F-4D97-AF65-F5344CB8AC3E}">
        <p14:creationId xmlns:p14="http://schemas.microsoft.com/office/powerpoint/2010/main" val="3280908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323528" y="3284984"/>
            <a:ext cx="8496944" cy="1296144"/>
          </a:xfrm>
        </p:spPr>
        <p:style>
          <a:lnRef idx="1">
            <a:schemeClr val="dk1"/>
          </a:lnRef>
          <a:fillRef idx="2">
            <a:schemeClr val="dk1"/>
          </a:fillRef>
          <a:effectRef idx="1">
            <a:schemeClr val="dk1"/>
          </a:effectRef>
          <a:fontRef idx="minor">
            <a:schemeClr val="dk1"/>
          </a:fontRef>
        </p:style>
        <p:txBody>
          <a:bodyPr>
            <a:normAutofit/>
          </a:bodyPr>
          <a:lstStyle/>
          <a:p>
            <a:pPr algn="l"/>
            <a:r>
              <a:rPr lang="en-US" altLang="ja-JP" sz="3600" dirty="0">
                <a:solidFill>
                  <a:schemeClr val="tx1"/>
                </a:solidFill>
              </a:rPr>
              <a:t>We have no financial relationship to disclose for our presentation contents.</a:t>
            </a:r>
            <a:endParaRPr kumimoji="1" lang="ja-JP" altLang="en-US" sz="3600" dirty="0">
              <a:solidFill>
                <a:schemeClr val="tx1"/>
              </a:solidFill>
            </a:endParaRPr>
          </a:p>
        </p:txBody>
      </p:sp>
      <p:sp>
        <p:nvSpPr>
          <p:cNvPr id="4" name="テキスト ボックス 3"/>
          <p:cNvSpPr txBox="1"/>
          <p:nvPr/>
        </p:nvSpPr>
        <p:spPr>
          <a:xfrm>
            <a:off x="456241" y="1916832"/>
            <a:ext cx="7500135" cy="830997"/>
          </a:xfrm>
          <a:prstGeom prst="rect">
            <a:avLst/>
          </a:prstGeom>
          <a:noFill/>
        </p:spPr>
        <p:txBody>
          <a:bodyPr wrap="square" rtlCol="0">
            <a:spAutoFit/>
          </a:bodyPr>
          <a:lstStyle/>
          <a:p>
            <a:pPr marL="1252538" indent="-1252538"/>
            <a:r>
              <a:rPr lang="en-US" altLang="ja-JP" sz="2400" dirty="0">
                <a:solidFill>
                  <a:prstClr val="black"/>
                </a:solidFill>
              </a:rPr>
              <a:t>Authors</a:t>
            </a:r>
            <a:r>
              <a:rPr lang="ja-JP" altLang="en-US" sz="2400" dirty="0">
                <a:solidFill>
                  <a:prstClr val="black"/>
                </a:solidFill>
              </a:rPr>
              <a:t>： </a:t>
            </a:r>
            <a:r>
              <a:rPr lang="en-US" altLang="ja-JP" sz="2400" dirty="0">
                <a:solidFill>
                  <a:prstClr val="black"/>
                </a:solidFill>
              </a:rPr>
              <a:t>Taro </a:t>
            </a:r>
            <a:r>
              <a:rPr lang="en-US" altLang="ja-JP" sz="2400" dirty="0" err="1">
                <a:solidFill>
                  <a:prstClr val="black"/>
                </a:solidFill>
              </a:rPr>
              <a:t>Yakubutsu</a:t>
            </a:r>
            <a:r>
              <a:rPr lang="en-US" altLang="ja-JP" sz="2400" dirty="0">
                <a:solidFill>
                  <a:prstClr val="black"/>
                </a:solidFill>
              </a:rPr>
              <a:t>, </a:t>
            </a:r>
            <a:r>
              <a:rPr lang="en-US" altLang="ja-JP" sz="2400" dirty="0" err="1">
                <a:solidFill>
                  <a:prstClr val="black"/>
                </a:solidFill>
              </a:rPr>
              <a:t>Hanako</a:t>
            </a:r>
            <a:r>
              <a:rPr lang="en-US" altLang="ja-JP" sz="2400" dirty="0">
                <a:solidFill>
                  <a:prstClr val="black"/>
                </a:solidFill>
              </a:rPr>
              <a:t> Kyushu, </a:t>
            </a:r>
            <a:r>
              <a:rPr lang="en-US" altLang="ja-JP" sz="2400" dirty="0" err="1">
                <a:solidFill>
                  <a:prstClr val="black"/>
                </a:solidFill>
              </a:rPr>
              <a:t>Jiburo</a:t>
            </a:r>
            <a:r>
              <a:rPr lang="en-US" altLang="ja-JP" sz="2400" dirty="0">
                <a:solidFill>
                  <a:prstClr val="black"/>
                </a:solidFill>
              </a:rPr>
              <a:t> </a:t>
            </a:r>
            <a:r>
              <a:rPr lang="en-US" altLang="ja-JP" sz="2400" dirty="0" err="1">
                <a:solidFill>
                  <a:prstClr val="black"/>
                </a:solidFill>
              </a:rPr>
              <a:t>Bunpu</a:t>
            </a:r>
            <a:r>
              <a:rPr lang="en-US" altLang="ja-JP" sz="2400" dirty="0">
                <a:solidFill>
                  <a:prstClr val="black"/>
                </a:solidFill>
              </a:rPr>
              <a:t>, Aiko  </a:t>
            </a:r>
            <a:r>
              <a:rPr lang="en-US" altLang="ja-JP" sz="2400" dirty="0" err="1">
                <a:solidFill>
                  <a:prstClr val="black"/>
                </a:solidFill>
              </a:rPr>
              <a:t>Taisya</a:t>
            </a:r>
            <a:r>
              <a:rPr lang="en-US" altLang="ja-JP" sz="2400" dirty="0">
                <a:solidFill>
                  <a:prstClr val="black"/>
                </a:solidFill>
              </a:rPr>
              <a:t>, </a:t>
            </a:r>
            <a:r>
              <a:rPr lang="en-US" altLang="ja-JP" sz="2400" dirty="0" err="1">
                <a:solidFill>
                  <a:prstClr val="black"/>
                </a:solidFill>
              </a:rPr>
              <a:t>Saburo</a:t>
            </a:r>
            <a:r>
              <a:rPr lang="en-US" altLang="ja-JP" sz="2400" dirty="0">
                <a:solidFill>
                  <a:prstClr val="black"/>
                </a:solidFill>
              </a:rPr>
              <a:t> </a:t>
            </a:r>
            <a:r>
              <a:rPr lang="en-US" altLang="ja-JP" sz="2400" dirty="0" err="1">
                <a:solidFill>
                  <a:prstClr val="black"/>
                </a:solidFill>
              </a:rPr>
              <a:t>Dotai</a:t>
            </a:r>
            <a:endParaRPr lang="ja-JP" altLang="en-US" sz="2400" dirty="0">
              <a:solidFill>
                <a:prstClr val="black"/>
              </a:solidFill>
            </a:endParaRPr>
          </a:p>
        </p:txBody>
      </p:sp>
      <p:sp>
        <p:nvSpPr>
          <p:cNvPr id="5" name="テキスト ボックス 4"/>
          <p:cNvSpPr txBox="1"/>
          <p:nvPr/>
        </p:nvSpPr>
        <p:spPr>
          <a:xfrm>
            <a:off x="107504" y="44624"/>
            <a:ext cx="644728" cy="369332"/>
          </a:xfrm>
          <a:prstGeom prst="rect">
            <a:avLst/>
          </a:prstGeom>
          <a:noFill/>
        </p:spPr>
        <p:txBody>
          <a:bodyPr wrap="none" rtlCol="0">
            <a:spAutoFit/>
          </a:bodyPr>
          <a:lstStyle/>
          <a:p>
            <a:r>
              <a:rPr lang="ja-JP" altLang="en-US" dirty="0">
                <a:solidFill>
                  <a:prstClr val="black"/>
                </a:solidFill>
              </a:rPr>
              <a:t>例</a:t>
            </a:r>
            <a:r>
              <a:rPr lang="en-US" altLang="ja-JP" dirty="0">
                <a:solidFill>
                  <a:prstClr val="black"/>
                </a:solidFill>
              </a:rPr>
              <a:t>1E</a:t>
            </a:r>
            <a:endParaRPr lang="ja-JP" altLang="en-US" dirty="0">
              <a:solidFill>
                <a:prstClr val="black"/>
              </a:solidFill>
            </a:endParaRPr>
          </a:p>
        </p:txBody>
      </p:sp>
      <p:sp>
        <p:nvSpPr>
          <p:cNvPr id="6" name="正方形/長方形 5"/>
          <p:cNvSpPr/>
          <p:nvPr/>
        </p:nvSpPr>
        <p:spPr>
          <a:xfrm>
            <a:off x="791580" y="209890"/>
            <a:ext cx="7560840" cy="139951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4000" dirty="0">
                <a:solidFill>
                  <a:prstClr val="black"/>
                </a:solidFill>
              </a:rPr>
              <a:t>××</a:t>
            </a:r>
            <a:r>
              <a:rPr lang="en-US" altLang="ja-JP" sz="4000" dirty="0" err="1">
                <a:solidFill>
                  <a:prstClr val="black"/>
                </a:solidFill>
              </a:rPr>
              <a:t>th</a:t>
            </a:r>
            <a:r>
              <a:rPr lang="en-US" altLang="ja-JP" sz="4000" dirty="0">
                <a:solidFill>
                  <a:prstClr val="black"/>
                </a:solidFill>
              </a:rPr>
              <a:t> JSSX Annual Meeting </a:t>
            </a:r>
          </a:p>
          <a:p>
            <a:pPr algn="ctr"/>
            <a:r>
              <a:rPr lang="en-US" altLang="ja-JP" sz="4000" dirty="0">
                <a:solidFill>
                  <a:prstClr val="black"/>
                </a:solidFill>
              </a:rPr>
              <a:t>COI disclosure information</a:t>
            </a:r>
            <a:endParaRPr lang="ja-JP" altLang="en-US" sz="4000" dirty="0">
              <a:solidFill>
                <a:prstClr val="black"/>
              </a:solidFill>
            </a:endParaRPr>
          </a:p>
        </p:txBody>
      </p:sp>
    </p:spTree>
    <p:extLst>
      <p:ext uri="{BB962C8B-B14F-4D97-AF65-F5344CB8AC3E}">
        <p14:creationId xmlns:p14="http://schemas.microsoft.com/office/powerpoint/2010/main" val="8264847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429868" y="3068960"/>
            <a:ext cx="8496944" cy="2376264"/>
          </a:xfrm>
        </p:spPr>
        <p:style>
          <a:lnRef idx="1">
            <a:schemeClr val="dk1"/>
          </a:lnRef>
          <a:fillRef idx="2">
            <a:schemeClr val="dk1"/>
          </a:fillRef>
          <a:effectRef idx="1">
            <a:schemeClr val="dk1"/>
          </a:effectRef>
          <a:fontRef idx="minor">
            <a:schemeClr val="dk1"/>
          </a:fontRef>
        </p:style>
        <p:txBody>
          <a:bodyPr>
            <a:noAutofit/>
          </a:bodyPr>
          <a:lstStyle/>
          <a:p>
            <a:pPr algn="l"/>
            <a:r>
              <a:rPr lang="en-US" altLang="ja-JP" dirty="0">
                <a:solidFill>
                  <a:schemeClr val="tx1"/>
                </a:solidFill>
              </a:rPr>
              <a:t>We have the following financial relationships to disclose for our presentation contents.</a:t>
            </a:r>
          </a:p>
          <a:p>
            <a:pPr marL="447675" indent="-447675" algn="l">
              <a:buFont typeface="Arial" panose="020B0604020202020204" pitchFamily="34" charset="0"/>
              <a:buChar char="•"/>
            </a:pPr>
            <a:r>
              <a:rPr lang="en-US" altLang="ja-JP" dirty="0">
                <a:solidFill>
                  <a:prstClr val="black"/>
                </a:solidFill>
              </a:rPr>
              <a:t>Employees :  Taro </a:t>
            </a:r>
            <a:r>
              <a:rPr lang="en-US" altLang="ja-JP" dirty="0" err="1">
                <a:solidFill>
                  <a:prstClr val="black"/>
                </a:solidFill>
              </a:rPr>
              <a:t>Yakubutsu</a:t>
            </a:r>
            <a:r>
              <a:rPr lang="en-US" altLang="ja-JP" dirty="0">
                <a:solidFill>
                  <a:prstClr val="black"/>
                </a:solidFill>
              </a:rPr>
              <a:t>, </a:t>
            </a:r>
            <a:r>
              <a:rPr lang="en-US" altLang="ja-JP" dirty="0" err="1">
                <a:solidFill>
                  <a:prstClr val="black"/>
                </a:solidFill>
              </a:rPr>
              <a:t>Hanako</a:t>
            </a:r>
            <a:r>
              <a:rPr lang="en-US" altLang="ja-JP" dirty="0">
                <a:solidFill>
                  <a:prstClr val="black"/>
                </a:solidFill>
              </a:rPr>
              <a:t> Kyushu, </a:t>
            </a:r>
            <a:r>
              <a:rPr lang="en-US" altLang="ja-JP" dirty="0" err="1">
                <a:solidFill>
                  <a:prstClr val="black"/>
                </a:solidFill>
              </a:rPr>
              <a:t>Jiburo</a:t>
            </a:r>
            <a:r>
              <a:rPr lang="en-US" altLang="ja-JP" dirty="0">
                <a:solidFill>
                  <a:prstClr val="black"/>
                </a:solidFill>
              </a:rPr>
              <a:t> </a:t>
            </a:r>
            <a:r>
              <a:rPr lang="en-US" altLang="ja-JP" dirty="0" err="1">
                <a:solidFill>
                  <a:prstClr val="black"/>
                </a:solidFill>
              </a:rPr>
              <a:t>Bunpu</a:t>
            </a:r>
            <a:r>
              <a:rPr lang="ja-JP" altLang="en-US" dirty="0">
                <a:solidFill>
                  <a:prstClr val="black"/>
                </a:solidFill>
              </a:rPr>
              <a:t>　（</a:t>
            </a:r>
            <a:r>
              <a:rPr lang="en-US" altLang="ja-JP" dirty="0">
                <a:solidFill>
                  <a:prstClr val="black"/>
                </a:solidFill>
              </a:rPr>
              <a:t>XXX company)</a:t>
            </a:r>
            <a:endParaRPr lang="en-US" altLang="ja-JP" dirty="0">
              <a:solidFill>
                <a:schemeClr val="tx1"/>
              </a:solidFill>
            </a:endParaRPr>
          </a:p>
        </p:txBody>
      </p:sp>
      <p:sp>
        <p:nvSpPr>
          <p:cNvPr id="4" name="テキスト ボックス 3"/>
          <p:cNvSpPr txBox="1"/>
          <p:nvPr/>
        </p:nvSpPr>
        <p:spPr>
          <a:xfrm>
            <a:off x="456241" y="1916832"/>
            <a:ext cx="7500135" cy="830997"/>
          </a:xfrm>
          <a:prstGeom prst="rect">
            <a:avLst/>
          </a:prstGeom>
          <a:noFill/>
        </p:spPr>
        <p:txBody>
          <a:bodyPr wrap="square" rtlCol="0">
            <a:spAutoFit/>
          </a:bodyPr>
          <a:lstStyle/>
          <a:p>
            <a:pPr marL="1252538" indent="-1252538"/>
            <a:r>
              <a:rPr lang="en-US" altLang="ja-JP" sz="2400" dirty="0">
                <a:solidFill>
                  <a:prstClr val="black"/>
                </a:solidFill>
              </a:rPr>
              <a:t>Authors</a:t>
            </a:r>
            <a:r>
              <a:rPr lang="ja-JP" altLang="en-US" sz="2400" dirty="0">
                <a:solidFill>
                  <a:prstClr val="black"/>
                </a:solidFill>
              </a:rPr>
              <a:t>： </a:t>
            </a:r>
            <a:r>
              <a:rPr lang="en-US" altLang="ja-JP" sz="2400" dirty="0">
                <a:solidFill>
                  <a:prstClr val="black"/>
                </a:solidFill>
              </a:rPr>
              <a:t>Taro </a:t>
            </a:r>
            <a:r>
              <a:rPr lang="en-US" altLang="ja-JP" sz="2400" dirty="0" err="1">
                <a:solidFill>
                  <a:prstClr val="black"/>
                </a:solidFill>
              </a:rPr>
              <a:t>Yakubutsu</a:t>
            </a:r>
            <a:r>
              <a:rPr lang="en-US" altLang="ja-JP" sz="2400" dirty="0">
                <a:solidFill>
                  <a:prstClr val="black"/>
                </a:solidFill>
              </a:rPr>
              <a:t>, </a:t>
            </a:r>
            <a:r>
              <a:rPr lang="en-US" altLang="ja-JP" sz="2400" dirty="0" err="1">
                <a:solidFill>
                  <a:prstClr val="black"/>
                </a:solidFill>
              </a:rPr>
              <a:t>Hanako</a:t>
            </a:r>
            <a:r>
              <a:rPr lang="en-US" altLang="ja-JP" sz="2400" dirty="0">
                <a:solidFill>
                  <a:prstClr val="black"/>
                </a:solidFill>
              </a:rPr>
              <a:t> Kyushu, </a:t>
            </a:r>
            <a:r>
              <a:rPr lang="en-US" altLang="ja-JP" sz="2400" dirty="0" err="1">
                <a:solidFill>
                  <a:prstClr val="black"/>
                </a:solidFill>
              </a:rPr>
              <a:t>Jiburo</a:t>
            </a:r>
            <a:r>
              <a:rPr lang="en-US" altLang="ja-JP" sz="2400" dirty="0">
                <a:solidFill>
                  <a:prstClr val="black"/>
                </a:solidFill>
              </a:rPr>
              <a:t> </a:t>
            </a:r>
            <a:r>
              <a:rPr lang="en-US" altLang="ja-JP" sz="2400" dirty="0" err="1">
                <a:solidFill>
                  <a:prstClr val="black"/>
                </a:solidFill>
              </a:rPr>
              <a:t>Bunpu</a:t>
            </a:r>
            <a:r>
              <a:rPr lang="en-US" altLang="ja-JP" sz="2400" dirty="0">
                <a:solidFill>
                  <a:prstClr val="black"/>
                </a:solidFill>
              </a:rPr>
              <a:t>, Aiko  </a:t>
            </a:r>
            <a:r>
              <a:rPr lang="en-US" altLang="ja-JP" sz="2400" dirty="0" err="1">
                <a:solidFill>
                  <a:prstClr val="black"/>
                </a:solidFill>
              </a:rPr>
              <a:t>Taisya</a:t>
            </a:r>
            <a:r>
              <a:rPr lang="en-US" altLang="ja-JP" sz="2400" dirty="0">
                <a:solidFill>
                  <a:prstClr val="black"/>
                </a:solidFill>
              </a:rPr>
              <a:t>, </a:t>
            </a:r>
            <a:r>
              <a:rPr lang="en-US" altLang="ja-JP" sz="2400" dirty="0" err="1">
                <a:solidFill>
                  <a:prstClr val="black"/>
                </a:solidFill>
              </a:rPr>
              <a:t>Saburo</a:t>
            </a:r>
            <a:r>
              <a:rPr lang="en-US" altLang="ja-JP" sz="2400" dirty="0">
                <a:solidFill>
                  <a:prstClr val="black"/>
                </a:solidFill>
              </a:rPr>
              <a:t> </a:t>
            </a:r>
            <a:r>
              <a:rPr lang="en-US" altLang="ja-JP" sz="2400" dirty="0" err="1">
                <a:solidFill>
                  <a:prstClr val="black"/>
                </a:solidFill>
              </a:rPr>
              <a:t>Dotai</a:t>
            </a:r>
            <a:endParaRPr lang="ja-JP" altLang="en-US" sz="2400" dirty="0">
              <a:solidFill>
                <a:prstClr val="black"/>
              </a:solidFill>
            </a:endParaRPr>
          </a:p>
        </p:txBody>
      </p:sp>
      <p:sp>
        <p:nvSpPr>
          <p:cNvPr id="5" name="テキスト ボックス 4"/>
          <p:cNvSpPr txBox="1"/>
          <p:nvPr/>
        </p:nvSpPr>
        <p:spPr>
          <a:xfrm>
            <a:off x="107504" y="44624"/>
            <a:ext cx="644728" cy="369332"/>
          </a:xfrm>
          <a:prstGeom prst="rect">
            <a:avLst/>
          </a:prstGeom>
          <a:noFill/>
        </p:spPr>
        <p:txBody>
          <a:bodyPr wrap="none" rtlCol="0">
            <a:spAutoFit/>
          </a:bodyPr>
          <a:lstStyle/>
          <a:p>
            <a:r>
              <a:rPr lang="ja-JP" altLang="en-US" dirty="0">
                <a:solidFill>
                  <a:prstClr val="black"/>
                </a:solidFill>
              </a:rPr>
              <a:t>例</a:t>
            </a:r>
            <a:r>
              <a:rPr lang="en-US" altLang="ja-JP" dirty="0">
                <a:solidFill>
                  <a:prstClr val="black"/>
                </a:solidFill>
              </a:rPr>
              <a:t>2E</a:t>
            </a:r>
            <a:endParaRPr lang="ja-JP" altLang="en-US" dirty="0">
              <a:solidFill>
                <a:prstClr val="black"/>
              </a:solidFill>
            </a:endParaRPr>
          </a:p>
        </p:txBody>
      </p:sp>
      <p:sp>
        <p:nvSpPr>
          <p:cNvPr id="6" name="正方形/長方形 5"/>
          <p:cNvSpPr/>
          <p:nvPr/>
        </p:nvSpPr>
        <p:spPr>
          <a:xfrm>
            <a:off x="791580" y="209890"/>
            <a:ext cx="7560840" cy="139951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4000" dirty="0">
                <a:solidFill>
                  <a:prstClr val="black"/>
                </a:solidFill>
              </a:rPr>
              <a:t>×× </a:t>
            </a:r>
            <a:r>
              <a:rPr lang="en-US" altLang="ja-JP" sz="4000" dirty="0" err="1">
                <a:solidFill>
                  <a:prstClr val="black"/>
                </a:solidFill>
              </a:rPr>
              <a:t>th</a:t>
            </a:r>
            <a:r>
              <a:rPr lang="en-US" altLang="ja-JP" sz="4000" dirty="0">
                <a:solidFill>
                  <a:prstClr val="black"/>
                </a:solidFill>
              </a:rPr>
              <a:t> JSSX Annual Meeting </a:t>
            </a:r>
          </a:p>
          <a:p>
            <a:pPr algn="ctr"/>
            <a:r>
              <a:rPr lang="en-US" altLang="ja-JP" sz="4000" dirty="0">
                <a:solidFill>
                  <a:prstClr val="black"/>
                </a:solidFill>
              </a:rPr>
              <a:t>COI</a:t>
            </a:r>
            <a:r>
              <a:rPr lang="ja-JP" altLang="en-US" sz="4000" dirty="0">
                <a:solidFill>
                  <a:prstClr val="black"/>
                </a:solidFill>
              </a:rPr>
              <a:t> </a:t>
            </a:r>
            <a:r>
              <a:rPr lang="en-US" altLang="ja-JP" sz="4000" dirty="0">
                <a:solidFill>
                  <a:prstClr val="black"/>
                </a:solidFill>
              </a:rPr>
              <a:t>disclosure information</a:t>
            </a:r>
            <a:endParaRPr lang="ja-JP" altLang="en-US" sz="4000" dirty="0">
              <a:solidFill>
                <a:prstClr val="black"/>
              </a:solidFill>
            </a:endParaRPr>
          </a:p>
        </p:txBody>
      </p:sp>
    </p:spTree>
    <p:extLst>
      <p:ext uri="{BB962C8B-B14F-4D97-AF65-F5344CB8AC3E}">
        <p14:creationId xmlns:p14="http://schemas.microsoft.com/office/powerpoint/2010/main" val="30803272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56241" y="1916832"/>
            <a:ext cx="7500135" cy="830997"/>
          </a:xfrm>
          <a:prstGeom prst="rect">
            <a:avLst/>
          </a:prstGeom>
          <a:noFill/>
        </p:spPr>
        <p:txBody>
          <a:bodyPr wrap="square" rtlCol="0">
            <a:spAutoFit/>
          </a:bodyPr>
          <a:lstStyle/>
          <a:p>
            <a:pPr marL="1252538" indent="-1252538"/>
            <a:r>
              <a:rPr lang="en-US" altLang="ja-JP" sz="2400" dirty="0">
                <a:solidFill>
                  <a:prstClr val="black"/>
                </a:solidFill>
              </a:rPr>
              <a:t>Authors</a:t>
            </a:r>
            <a:r>
              <a:rPr lang="ja-JP" altLang="en-US" sz="2400" dirty="0">
                <a:solidFill>
                  <a:prstClr val="black"/>
                </a:solidFill>
              </a:rPr>
              <a:t>： </a:t>
            </a:r>
            <a:r>
              <a:rPr lang="en-US" altLang="ja-JP" sz="2400" dirty="0">
                <a:solidFill>
                  <a:prstClr val="black"/>
                </a:solidFill>
              </a:rPr>
              <a:t>Taro </a:t>
            </a:r>
            <a:r>
              <a:rPr lang="en-US" altLang="ja-JP" sz="2400" dirty="0" err="1">
                <a:solidFill>
                  <a:prstClr val="black"/>
                </a:solidFill>
              </a:rPr>
              <a:t>Yakubutsu</a:t>
            </a:r>
            <a:r>
              <a:rPr lang="en-US" altLang="ja-JP" sz="2400" dirty="0">
                <a:solidFill>
                  <a:prstClr val="black"/>
                </a:solidFill>
              </a:rPr>
              <a:t>, </a:t>
            </a:r>
            <a:r>
              <a:rPr lang="en-US" altLang="ja-JP" sz="2400" dirty="0" err="1">
                <a:solidFill>
                  <a:prstClr val="black"/>
                </a:solidFill>
              </a:rPr>
              <a:t>Hanako</a:t>
            </a:r>
            <a:r>
              <a:rPr lang="en-US" altLang="ja-JP" sz="2400" dirty="0">
                <a:solidFill>
                  <a:prstClr val="black"/>
                </a:solidFill>
              </a:rPr>
              <a:t> Kyushu, </a:t>
            </a:r>
            <a:r>
              <a:rPr lang="en-US" altLang="ja-JP" sz="2400" dirty="0" err="1">
                <a:solidFill>
                  <a:prstClr val="black"/>
                </a:solidFill>
              </a:rPr>
              <a:t>Jiburo</a:t>
            </a:r>
            <a:r>
              <a:rPr lang="en-US" altLang="ja-JP" sz="2400" dirty="0">
                <a:solidFill>
                  <a:prstClr val="black"/>
                </a:solidFill>
              </a:rPr>
              <a:t> </a:t>
            </a:r>
            <a:r>
              <a:rPr lang="en-US" altLang="ja-JP" sz="2400" dirty="0" err="1">
                <a:solidFill>
                  <a:prstClr val="black"/>
                </a:solidFill>
              </a:rPr>
              <a:t>Bunpu</a:t>
            </a:r>
            <a:r>
              <a:rPr lang="en-US" altLang="ja-JP" sz="2400" dirty="0">
                <a:solidFill>
                  <a:prstClr val="black"/>
                </a:solidFill>
              </a:rPr>
              <a:t>, Aiko  </a:t>
            </a:r>
            <a:r>
              <a:rPr lang="en-US" altLang="ja-JP" sz="2400" dirty="0" err="1">
                <a:solidFill>
                  <a:prstClr val="black"/>
                </a:solidFill>
              </a:rPr>
              <a:t>Taisya</a:t>
            </a:r>
            <a:r>
              <a:rPr lang="en-US" altLang="ja-JP" sz="2400" dirty="0">
                <a:solidFill>
                  <a:prstClr val="black"/>
                </a:solidFill>
              </a:rPr>
              <a:t>, </a:t>
            </a:r>
            <a:r>
              <a:rPr lang="en-US" altLang="ja-JP" sz="2400" dirty="0" err="1">
                <a:solidFill>
                  <a:prstClr val="black"/>
                </a:solidFill>
              </a:rPr>
              <a:t>Saburo</a:t>
            </a:r>
            <a:r>
              <a:rPr lang="en-US" altLang="ja-JP" sz="2400" dirty="0">
                <a:solidFill>
                  <a:prstClr val="black"/>
                </a:solidFill>
              </a:rPr>
              <a:t> </a:t>
            </a:r>
            <a:r>
              <a:rPr lang="en-US" altLang="ja-JP" sz="2400" dirty="0" err="1">
                <a:solidFill>
                  <a:prstClr val="black"/>
                </a:solidFill>
              </a:rPr>
              <a:t>Dotai</a:t>
            </a:r>
            <a:endParaRPr lang="ja-JP" altLang="en-US" sz="2400" dirty="0">
              <a:solidFill>
                <a:prstClr val="black"/>
              </a:solidFill>
            </a:endParaRPr>
          </a:p>
        </p:txBody>
      </p:sp>
      <p:sp>
        <p:nvSpPr>
          <p:cNvPr id="5" name="テキスト ボックス 4"/>
          <p:cNvSpPr txBox="1"/>
          <p:nvPr/>
        </p:nvSpPr>
        <p:spPr>
          <a:xfrm>
            <a:off x="107504" y="44624"/>
            <a:ext cx="644728" cy="369332"/>
          </a:xfrm>
          <a:prstGeom prst="rect">
            <a:avLst/>
          </a:prstGeom>
          <a:noFill/>
        </p:spPr>
        <p:txBody>
          <a:bodyPr wrap="none" rtlCol="0">
            <a:spAutoFit/>
          </a:bodyPr>
          <a:lstStyle/>
          <a:p>
            <a:r>
              <a:rPr lang="ja-JP" altLang="en-US" dirty="0">
                <a:solidFill>
                  <a:prstClr val="black"/>
                </a:solidFill>
              </a:rPr>
              <a:t>例</a:t>
            </a:r>
            <a:r>
              <a:rPr lang="en-US" altLang="ja-JP" dirty="0">
                <a:solidFill>
                  <a:prstClr val="black"/>
                </a:solidFill>
              </a:rPr>
              <a:t>4E</a:t>
            </a:r>
            <a:endParaRPr lang="ja-JP" altLang="en-US" dirty="0">
              <a:solidFill>
                <a:prstClr val="black"/>
              </a:solidFill>
            </a:endParaRPr>
          </a:p>
        </p:txBody>
      </p:sp>
      <p:sp>
        <p:nvSpPr>
          <p:cNvPr id="6" name="正方形/長方形 5"/>
          <p:cNvSpPr/>
          <p:nvPr/>
        </p:nvSpPr>
        <p:spPr>
          <a:xfrm>
            <a:off x="791580" y="209890"/>
            <a:ext cx="7560840" cy="139951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altLang="ja-JP" sz="4000" dirty="0">
                <a:solidFill>
                  <a:prstClr val="black"/>
                </a:solidFill>
              </a:rPr>
              <a:t>×× </a:t>
            </a:r>
            <a:r>
              <a:rPr lang="en-US" altLang="ja-JP" sz="4000" dirty="0" err="1">
                <a:solidFill>
                  <a:prstClr val="black"/>
                </a:solidFill>
              </a:rPr>
              <a:t>th</a:t>
            </a:r>
            <a:r>
              <a:rPr lang="en-US" altLang="ja-JP" sz="4000" dirty="0">
                <a:solidFill>
                  <a:prstClr val="black"/>
                </a:solidFill>
              </a:rPr>
              <a:t> JSSX Annual Meeting </a:t>
            </a:r>
          </a:p>
          <a:p>
            <a:pPr algn="ctr"/>
            <a:r>
              <a:rPr lang="en-US" altLang="ja-JP" sz="4000" dirty="0">
                <a:solidFill>
                  <a:prstClr val="black"/>
                </a:solidFill>
              </a:rPr>
              <a:t>COI</a:t>
            </a:r>
            <a:r>
              <a:rPr lang="ja-JP" altLang="en-US" sz="4000" dirty="0">
                <a:solidFill>
                  <a:prstClr val="black"/>
                </a:solidFill>
              </a:rPr>
              <a:t> </a:t>
            </a:r>
            <a:r>
              <a:rPr lang="en-US" altLang="ja-JP" sz="4000" dirty="0">
                <a:solidFill>
                  <a:prstClr val="black"/>
                </a:solidFill>
              </a:rPr>
              <a:t>disclosure information</a:t>
            </a:r>
            <a:endParaRPr lang="ja-JP" altLang="en-US" sz="4000" dirty="0">
              <a:solidFill>
                <a:prstClr val="black"/>
              </a:solidFill>
            </a:endParaRPr>
          </a:p>
        </p:txBody>
      </p:sp>
      <p:sp>
        <p:nvSpPr>
          <p:cNvPr id="8" name="サブタイトル 2"/>
          <p:cNvSpPr>
            <a:spLocks noGrp="1"/>
          </p:cNvSpPr>
          <p:nvPr>
            <p:ph type="subTitle" idx="1"/>
          </p:nvPr>
        </p:nvSpPr>
        <p:spPr>
          <a:xfrm>
            <a:off x="323528" y="2924944"/>
            <a:ext cx="8640960" cy="3600400"/>
          </a:xfrm>
        </p:spPr>
        <p:style>
          <a:lnRef idx="1">
            <a:schemeClr val="dk1"/>
          </a:lnRef>
          <a:fillRef idx="2">
            <a:schemeClr val="dk1"/>
          </a:fillRef>
          <a:effectRef idx="1">
            <a:schemeClr val="dk1"/>
          </a:effectRef>
          <a:fontRef idx="minor">
            <a:schemeClr val="dk1"/>
          </a:fontRef>
        </p:style>
        <p:txBody>
          <a:bodyPr>
            <a:noAutofit/>
          </a:bodyPr>
          <a:lstStyle/>
          <a:p>
            <a:pPr algn="l"/>
            <a:r>
              <a:rPr lang="en-US" altLang="ja-JP" dirty="0">
                <a:solidFill>
                  <a:schemeClr val="tx1"/>
                </a:solidFill>
              </a:rPr>
              <a:t>We have the following financial relationships to disclose for our presentation contents.</a:t>
            </a:r>
          </a:p>
          <a:p>
            <a:pPr marL="357188" indent="-357188" algn="l">
              <a:buFont typeface="Arial" panose="020B0604020202020204" pitchFamily="34" charset="0"/>
              <a:buChar char="•"/>
            </a:pPr>
            <a:r>
              <a:rPr lang="en-US" altLang="ja-JP" sz="2800" dirty="0">
                <a:solidFill>
                  <a:prstClr val="black"/>
                </a:solidFill>
              </a:rPr>
              <a:t>Grant/Research funding :  </a:t>
            </a:r>
            <a:r>
              <a:rPr lang="en-US" altLang="ja-JP" sz="2800" dirty="0" err="1">
                <a:solidFill>
                  <a:prstClr val="black"/>
                </a:solidFill>
              </a:rPr>
              <a:t>Saburo</a:t>
            </a:r>
            <a:r>
              <a:rPr lang="en-US" altLang="ja-JP" sz="2800" dirty="0">
                <a:solidFill>
                  <a:prstClr val="black"/>
                </a:solidFill>
              </a:rPr>
              <a:t> </a:t>
            </a:r>
            <a:r>
              <a:rPr lang="en-US" altLang="ja-JP" sz="2800" dirty="0" err="1">
                <a:solidFill>
                  <a:prstClr val="black"/>
                </a:solidFill>
              </a:rPr>
              <a:t>Dotai</a:t>
            </a:r>
            <a:r>
              <a:rPr lang="ja-JP" altLang="en-US" sz="2800" dirty="0">
                <a:solidFill>
                  <a:prstClr val="black"/>
                </a:solidFill>
              </a:rPr>
              <a:t>（</a:t>
            </a:r>
            <a:r>
              <a:rPr lang="en-US" altLang="ja-JP" sz="2800" dirty="0">
                <a:solidFill>
                  <a:prstClr val="black"/>
                </a:solidFill>
              </a:rPr>
              <a:t>XXX company)</a:t>
            </a:r>
          </a:p>
          <a:p>
            <a:pPr marL="357188" indent="-357188" algn="l">
              <a:buFont typeface="Arial" panose="020B0604020202020204" pitchFamily="34" charset="0"/>
              <a:buChar char="•"/>
            </a:pPr>
            <a:r>
              <a:rPr lang="en-US" altLang="ja-JP" sz="2800" dirty="0">
                <a:solidFill>
                  <a:prstClr val="black"/>
                </a:solidFill>
              </a:rPr>
              <a:t>Holding stock: </a:t>
            </a:r>
            <a:r>
              <a:rPr lang="en-US" altLang="ja-JP" sz="2800" dirty="0" err="1">
                <a:solidFill>
                  <a:prstClr val="black"/>
                </a:solidFill>
              </a:rPr>
              <a:t>Saburo</a:t>
            </a:r>
            <a:r>
              <a:rPr lang="en-US" altLang="ja-JP" sz="2800" dirty="0">
                <a:solidFill>
                  <a:prstClr val="black"/>
                </a:solidFill>
              </a:rPr>
              <a:t> </a:t>
            </a:r>
            <a:r>
              <a:rPr lang="en-US" altLang="ja-JP" sz="2800" dirty="0" err="1">
                <a:solidFill>
                  <a:prstClr val="black"/>
                </a:solidFill>
              </a:rPr>
              <a:t>Dotai</a:t>
            </a:r>
            <a:r>
              <a:rPr lang="ja-JP" altLang="en-US" sz="2800" dirty="0">
                <a:solidFill>
                  <a:prstClr val="black"/>
                </a:solidFill>
              </a:rPr>
              <a:t>（</a:t>
            </a:r>
            <a:r>
              <a:rPr lang="en-US" altLang="ja-JP" sz="2800" dirty="0">
                <a:solidFill>
                  <a:prstClr val="black"/>
                </a:solidFill>
              </a:rPr>
              <a:t>XXX company)</a:t>
            </a:r>
          </a:p>
          <a:p>
            <a:pPr marL="357188" indent="-357188" algn="l">
              <a:buFont typeface="Arial" panose="020B0604020202020204" pitchFamily="34" charset="0"/>
              <a:buChar char="•"/>
            </a:pPr>
            <a:r>
              <a:rPr lang="en-US" altLang="ja-JP" sz="2800" dirty="0">
                <a:solidFill>
                  <a:schemeClr val="tx1"/>
                </a:solidFill>
              </a:rPr>
              <a:t>Patent royalties: </a:t>
            </a:r>
            <a:r>
              <a:rPr lang="en-US" altLang="ja-JP" sz="2800" dirty="0" err="1">
                <a:solidFill>
                  <a:prstClr val="black"/>
                </a:solidFill>
              </a:rPr>
              <a:t>Saburo</a:t>
            </a:r>
            <a:r>
              <a:rPr lang="en-US" altLang="ja-JP" sz="2800" dirty="0">
                <a:solidFill>
                  <a:prstClr val="black"/>
                </a:solidFill>
              </a:rPr>
              <a:t> </a:t>
            </a:r>
            <a:r>
              <a:rPr lang="en-US" altLang="ja-JP" sz="2800" dirty="0" err="1">
                <a:solidFill>
                  <a:prstClr val="black"/>
                </a:solidFill>
              </a:rPr>
              <a:t>Dotai</a:t>
            </a:r>
            <a:r>
              <a:rPr lang="ja-JP" altLang="en-US" sz="2800" dirty="0">
                <a:solidFill>
                  <a:prstClr val="black"/>
                </a:solidFill>
              </a:rPr>
              <a:t>（</a:t>
            </a:r>
            <a:r>
              <a:rPr lang="en-US" altLang="ja-JP" sz="2800" dirty="0">
                <a:solidFill>
                  <a:prstClr val="black"/>
                </a:solidFill>
              </a:rPr>
              <a:t>XXX company)</a:t>
            </a:r>
          </a:p>
          <a:p>
            <a:pPr marL="357188" indent="-357188" algn="l">
              <a:buFont typeface="Arial" panose="020B0604020202020204" pitchFamily="34" charset="0"/>
              <a:buChar char="•"/>
            </a:pPr>
            <a:r>
              <a:rPr lang="en-US" altLang="ja-JP" sz="2800" dirty="0">
                <a:solidFill>
                  <a:prstClr val="black"/>
                </a:solidFill>
              </a:rPr>
              <a:t>Lecture fee: </a:t>
            </a:r>
            <a:r>
              <a:rPr lang="ja-JP" altLang="en-US" sz="2800" dirty="0">
                <a:solidFill>
                  <a:prstClr val="black"/>
                </a:solidFill>
              </a:rPr>
              <a:t> </a:t>
            </a:r>
            <a:r>
              <a:rPr lang="en-US" altLang="ja-JP" sz="2800" dirty="0" err="1">
                <a:solidFill>
                  <a:prstClr val="black"/>
                </a:solidFill>
              </a:rPr>
              <a:t>Saburo</a:t>
            </a:r>
            <a:r>
              <a:rPr lang="en-US" altLang="ja-JP" sz="2800" dirty="0">
                <a:solidFill>
                  <a:prstClr val="black"/>
                </a:solidFill>
              </a:rPr>
              <a:t> </a:t>
            </a:r>
            <a:r>
              <a:rPr lang="en-US" altLang="ja-JP" sz="2800" dirty="0" err="1">
                <a:solidFill>
                  <a:prstClr val="black"/>
                </a:solidFill>
              </a:rPr>
              <a:t>Dotai</a:t>
            </a:r>
            <a:r>
              <a:rPr lang="ja-JP" altLang="en-US" sz="2800" dirty="0">
                <a:solidFill>
                  <a:prstClr val="black"/>
                </a:solidFill>
              </a:rPr>
              <a:t>（</a:t>
            </a:r>
            <a:r>
              <a:rPr lang="en-US" altLang="ja-JP" sz="2800" dirty="0">
                <a:solidFill>
                  <a:prstClr val="black"/>
                </a:solidFill>
              </a:rPr>
              <a:t>XXX company)</a:t>
            </a:r>
          </a:p>
          <a:p>
            <a:pPr marL="357188" indent="-357188" algn="l">
              <a:buFont typeface="Arial" panose="020B0604020202020204" pitchFamily="34" charset="0"/>
              <a:buChar char="•"/>
            </a:pPr>
            <a:r>
              <a:rPr lang="en-US" altLang="ja-JP" sz="2800" dirty="0">
                <a:solidFill>
                  <a:prstClr val="black"/>
                </a:solidFill>
              </a:rPr>
              <a:t>Manuscript fee:  </a:t>
            </a:r>
            <a:r>
              <a:rPr lang="en-US" altLang="ja-JP" sz="2800" dirty="0" err="1">
                <a:solidFill>
                  <a:prstClr val="black"/>
                </a:solidFill>
              </a:rPr>
              <a:t>Saburo</a:t>
            </a:r>
            <a:r>
              <a:rPr lang="en-US" altLang="ja-JP" sz="2800" dirty="0">
                <a:solidFill>
                  <a:prstClr val="black"/>
                </a:solidFill>
              </a:rPr>
              <a:t> </a:t>
            </a:r>
            <a:r>
              <a:rPr lang="en-US" altLang="ja-JP" sz="2800" dirty="0" err="1">
                <a:solidFill>
                  <a:prstClr val="black"/>
                </a:solidFill>
              </a:rPr>
              <a:t>Dotai</a:t>
            </a:r>
            <a:r>
              <a:rPr lang="ja-JP" altLang="en-US" sz="2800" dirty="0">
                <a:solidFill>
                  <a:prstClr val="black"/>
                </a:solidFill>
              </a:rPr>
              <a:t>（</a:t>
            </a:r>
            <a:r>
              <a:rPr lang="en-US" altLang="ja-JP" sz="2800" dirty="0">
                <a:solidFill>
                  <a:prstClr val="black"/>
                </a:solidFill>
              </a:rPr>
              <a:t>XXX company)</a:t>
            </a:r>
          </a:p>
          <a:p>
            <a:pPr marL="357188" indent="-357188" algn="l">
              <a:buFont typeface="Arial" panose="020B0604020202020204" pitchFamily="34" charset="0"/>
              <a:buChar char="•"/>
            </a:pPr>
            <a:endParaRPr lang="en-US" altLang="ja-JP" sz="2800" dirty="0">
              <a:solidFill>
                <a:prstClr val="black"/>
              </a:solidFill>
            </a:endParaRPr>
          </a:p>
          <a:p>
            <a:pPr marL="1344613" indent="-1344613" algn="l"/>
            <a:endParaRPr lang="en-US" altLang="ja-JP" sz="2800" dirty="0">
              <a:solidFill>
                <a:schemeClr val="tx1"/>
              </a:solidFill>
            </a:endParaRPr>
          </a:p>
        </p:txBody>
      </p:sp>
    </p:spTree>
    <p:extLst>
      <p:ext uri="{BB962C8B-B14F-4D97-AF65-F5344CB8AC3E}">
        <p14:creationId xmlns:p14="http://schemas.microsoft.com/office/powerpoint/2010/main" val="308032725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TotalTime>
  <Words>322</Words>
  <Application>Microsoft Office PowerPoint</Application>
  <PresentationFormat>画面に合わせる (4:3)</PresentationFormat>
  <Paragraphs>68</Paragraphs>
  <Slides>8</Slides>
  <Notes>1</Notes>
  <HiddenSlides>0</HiddenSlides>
  <MMClips>0</MMClips>
  <ScaleCrop>false</ScaleCrop>
  <HeadingPairs>
    <vt:vector size="6" baseType="variant">
      <vt:variant>
        <vt:lpstr>使用されているフォント</vt:lpstr>
      </vt:variant>
      <vt:variant>
        <vt:i4>2</vt:i4>
      </vt:variant>
      <vt:variant>
        <vt:lpstr>テーマ</vt:lpstr>
      </vt:variant>
      <vt:variant>
        <vt:i4>1</vt:i4>
      </vt:variant>
      <vt:variant>
        <vt:lpstr>スライド タイトル</vt:lpstr>
      </vt:variant>
      <vt:variant>
        <vt:i4>8</vt:i4>
      </vt:variant>
    </vt:vector>
  </HeadingPairs>
  <TitlesOfParts>
    <vt:vector size="11" baseType="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COI開示</dc:title>
  <dc:creator>Yoshiro Saito</dc:creator>
  <cp:lastModifiedBy>鈴木 めぐみ</cp:lastModifiedBy>
  <cp:revision>17</cp:revision>
  <dcterms:created xsi:type="dcterms:W3CDTF">2016-09-21T06:30:16Z</dcterms:created>
  <dcterms:modified xsi:type="dcterms:W3CDTF">2020-11-26T08:15:10Z</dcterms:modified>
</cp:coreProperties>
</file>